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1661" r:id="rId2"/>
    <p:sldId id="3668" r:id="rId3"/>
    <p:sldId id="376" r:id="rId4"/>
    <p:sldId id="783" r:id="rId5"/>
    <p:sldId id="752" r:id="rId6"/>
    <p:sldId id="280" r:id="rId7"/>
    <p:sldId id="269" r:id="rId8"/>
    <p:sldId id="1032" r:id="rId9"/>
    <p:sldId id="265" r:id="rId10"/>
    <p:sldId id="1950" r:id="rId11"/>
    <p:sldId id="1116" r:id="rId12"/>
    <p:sldId id="1117" r:id="rId13"/>
    <p:sldId id="294" r:id="rId14"/>
    <p:sldId id="9360" r:id="rId15"/>
    <p:sldId id="1168" r:id="rId16"/>
    <p:sldId id="9530"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8237-7E81-4E2D-AD70-D470F314ED02}" type="datetimeFigureOut">
              <a:rPr lang="zh-CN" altLang="en-US" smtClean="0"/>
              <a:t>2022/10/10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93B6F-3C14-455C-B7D3-0507B87F1912}" type="slidenum">
              <a:rPr lang="zh-CN" altLang="en-US" smtClean="0"/>
              <a:t>‹#›</a:t>
            </a:fld>
            <a:endParaRPr lang="zh-CN" altLang="en-US"/>
          </a:p>
        </p:txBody>
      </p:sp>
    </p:spTree>
    <p:extLst>
      <p:ext uri="{BB962C8B-B14F-4D97-AF65-F5344CB8AC3E}">
        <p14:creationId xmlns:p14="http://schemas.microsoft.com/office/powerpoint/2010/main" val="45397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幻灯片图像占位符 1"/>
          <p:cNvSpPr>
            <a:spLocks noGrp="1" noRot="1" noChangeAspect="1" noTextEdit="1"/>
          </p:cNvSpPr>
          <p:nvPr>
            <p:ph type="sldImg"/>
          </p:nvPr>
        </p:nvSpPr>
        <p:spPr>
          <a:ln>
            <a:miter/>
          </a:ln>
        </p:spPr>
      </p:sp>
      <p:sp>
        <p:nvSpPr>
          <p:cNvPr id="257026" name="文本占位符 2"/>
          <p:cNvSpPr>
            <a:spLocks noGrp="1"/>
          </p:cNvSpPr>
          <p:nvPr>
            <p:ph type="body"/>
          </p:nvPr>
        </p:nvSpPr>
        <p:spPr/>
        <p:txBody>
          <a:bodyPr wrap="square" lIns="91440" tIns="45720" rIns="91440" bIns="45720" anchor="t" anchorCtr="0"/>
          <a:lstStyle/>
          <a:p>
            <a:pPr lvl="0"/>
            <a:endParaRPr lang="zh-CN" altLang="en-US">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0010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9225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947A3-003B-4419-D0D6-CB164B4ED6A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537AB95-193B-275C-7CC6-E81BF78B6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49237C1-05DB-8446-D18D-2375ED8BB75F}"/>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F2C24EBC-E44A-ACEE-5763-E0BA17314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5C2269-1E6A-AEB8-292B-4196CEA0ECB8}"/>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2911361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613CAB-8A39-B6EF-833A-424FEFCE9E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525B8AA-41B6-442F-3F03-0EA19BBAFD4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B55029-F9E9-7B7F-BE49-5B1ACE840859}"/>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F996500C-AE42-103A-C2F2-C202ED745F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4B6574-D59D-D0D2-C711-E65367F9F9B3}"/>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165505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62994E8-BF0B-28F4-3763-1B8D6E92980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81DB36-FACB-6B56-C513-F5A1022A94D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E36898-32B9-36E0-FDCF-B5962BAD6C81}"/>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4752E7B3-32FC-1FF9-C5F3-D17715259A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FDB4C5-964E-937E-0061-9FEAB3E4AA27}"/>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234532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79C172-63C5-3260-6877-6DF75B229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551828-D5D4-B7DE-2ABB-34779FC341A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0E9F81-FE96-8A3C-5287-03FB9F244D76}"/>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B0C3FF37-9002-8A8A-B874-66752D140A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3CD935-87B6-FE27-E5EB-CF22D6237941}"/>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151536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48596B-604D-A444-AE8C-31D10797BA2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2D820B3-DC3F-6FB9-7B4D-44D5701DD1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F186FBE-2FEA-AEFA-7D16-890900CBDCF3}"/>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B882660C-D38E-A93C-82D0-00C76C6A7E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22B26A-BB27-7D8C-9D95-DB5C0981F1BA}"/>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91860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73E25-215E-7838-95C3-28E47F849A8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40DF16F-4218-F49D-A04C-FF9612E817F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98CECE5-95E6-0B1D-DB4A-50B8068FE0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6D4644D-3737-6ACB-983E-543475BF512A}"/>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6" name="页脚占位符 5">
            <a:extLst>
              <a:ext uri="{FF2B5EF4-FFF2-40B4-BE49-F238E27FC236}">
                <a16:creationId xmlns:a16="http://schemas.microsoft.com/office/drawing/2014/main" id="{8AF1705F-6178-3572-71D2-DF1B10315C8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475635-4B07-A60F-7509-5A2A5F801DCC}"/>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1126790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1A8CBC-5AB0-72BE-9331-9DA967DE3A7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0B9C828-580B-F07E-9377-092DB9D1AA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D8DB2B2-FCB7-5AB1-F146-B4A9B352751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38F60AF-4D4D-A344-F819-21BC9C61E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9E338F7-9281-2734-57C2-A96EF9E05E1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FBA957B-A3F7-C3F8-CABF-6943AE61D735}"/>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8" name="页脚占位符 7">
            <a:extLst>
              <a:ext uri="{FF2B5EF4-FFF2-40B4-BE49-F238E27FC236}">
                <a16:creationId xmlns:a16="http://schemas.microsoft.com/office/drawing/2014/main" id="{A13153F0-5050-274C-90EE-FA3327D43FB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06377B5-CC16-2FE5-75CF-F01ABCB0825C}"/>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141066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1617C3-1A31-DCFF-C449-1F1A1AFB79D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AEC689-92DB-34C7-4499-805DE1FC3235}"/>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4" name="页脚占位符 3">
            <a:extLst>
              <a:ext uri="{FF2B5EF4-FFF2-40B4-BE49-F238E27FC236}">
                <a16:creationId xmlns:a16="http://schemas.microsoft.com/office/drawing/2014/main" id="{2FFD917A-1D37-CA70-65F0-5D67F83DC02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C33CBFA-9EBB-72C6-5D5F-3B2F32D2FCAD}"/>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61733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3CA3F4B-B320-B756-0F8E-712D6D848CEC}"/>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3" name="页脚占位符 2">
            <a:extLst>
              <a:ext uri="{FF2B5EF4-FFF2-40B4-BE49-F238E27FC236}">
                <a16:creationId xmlns:a16="http://schemas.microsoft.com/office/drawing/2014/main" id="{B18F6ACC-8F46-11FE-7CD8-6ADC98E5D4D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250F2EB-5E5D-506B-5C6D-8605A7716E6A}"/>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190327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25F0E4-CB7C-D2F6-C6FD-F81FA3D830D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7510A9F-AD09-1AE7-95F5-FCAEC9505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1CC06F5-F3DE-00E7-AABC-BB9858BEB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9B3A0C9-2D9F-1118-2056-13F864486EAE}"/>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6" name="页脚占位符 5">
            <a:extLst>
              <a:ext uri="{FF2B5EF4-FFF2-40B4-BE49-F238E27FC236}">
                <a16:creationId xmlns:a16="http://schemas.microsoft.com/office/drawing/2014/main" id="{BAE6D71C-B852-481F-AEEA-6C53CFDACB1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4136F48-3937-89C7-9CAB-2E0492B04934}"/>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393976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EAC9E7-4E15-B14C-8DA4-F2A58AB235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3067760-B12D-2932-A210-94A4F00DAC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494B6AE-33C9-219E-C8BB-A9032D5D2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5FE5C0-25AC-2238-676D-7E5955C08CAE}"/>
              </a:ext>
            </a:extLst>
          </p:cNvPr>
          <p:cNvSpPr>
            <a:spLocks noGrp="1"/>
          </p:cNvSpPr>
          <p:nvPr>
            <p:ph type="dt" sz="half" idx="10"/>
          </p:nvPr>
        </p:nvSpPr>
        <p:spPr/>
        <p:txBody>
          <a:bodyPr/>
          <a:lstStyle/>
          <a:p>
            <a:fld id="{B8EE57A4-BFB5-474A-84F2-BDCE0879BC52}" type="datetimeFigureOut">
              <a:rPr lang="zh-CN" altLang="en-US" smtClean="0"/>
              <a:t>2022/10/10</a:t>
            </a:fld>
            <a:endParaRPr lang="zh-CN" altLang="en-US"/>
          </a:p>
        </p:txBody>
      </p:sp>
      <p:sp>
        <p:nvSpPr>
          <p:cNvPr id="6" name="页脚占位符 5">
            <a:extLst>
              <a:ext uri="{FF2B5EF4-FFF2-40B4-BE49-F238E27FC236}">
                <a16:creationId xmlns:a16="http://schemas.microsoft.com/office/drawing/2014/main" id="{D1D7E7A8-1997-6F7B-FCA3-94C761AC8B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88B079-8635-751F-568E-D1F1CFC3A469}"/>
              </a:ext>
            </a:extLst>
          </p:cNvPr>
          <p:cNvSpPr>
            <a:spLocks noGrp="1"/>
          </p:cNvSpPr>
          <p:nvPr>
            <p:ph type="sldNum" sz="quarter" idx="12"/>
          </p:nvPr>
        </p:nvSpPr>
        <p:spPr/>
        <p:txBody>
          <a:body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1737889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E3901A-7B4F-F062-4ACB-EBECD2551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926143-788F-65CC-0C64-D9687219B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54DF92-3149-2386-CC5B-5418A5196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E57A4-BFB5-474A-84F2-BDCE0879BC52}" type="datetimeFigureOut">
              <a:rPr lang="zh-CN" altLang="en-US" smtClean="0"/>
              <a:t>2022/10/10</a:t>
            </a:fld>
            <a:endParaRPr lang="zh-CN" altLang="en-US"/>
          </a:p>
        </p:txBody>
      </p:sp>
      <p:sp>
        <p:nvSpPr>
          <p:cNvPr id="5" name="页脚占位符 4">
            <a:extLst>
              <a:ext uri="{FF2B5EF4-FFF2-40B4-BE49-F238E27FC236}">
                <a16:creationId xmlns:a16="http://schemas.microsoft.com/office/drawing/2014/main" id="{858175D3-13F9-DBDE-F94B-3A3578E8C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34D8914-B177-602E-0B2B-9F27B9656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58705-E662-4914-8CFA-5138C3EE137C}" type="slidenum">
              <a:rPr lang="zh-CN" altLang="en-US" smtClean="0"/>
              <a:t>‹#›</a:t>
            </a:fld>
            <a:endParaRPr lang="zh-CN" altLang="en-US"/>
          </a:p>
        </p:txBody>
      </p:sp>
    </p:spTree>
    <p:extLst>
      <p:ext uri="{BB962C8B-B14F-4D97-AF65-F5344CB8AC3E}">
        <p14:creationId xmlns:p14="http://schemas.microsoft.com/office/powerpoint/2010/main" val="801075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0.jpeg"/><Relationship Id="rId5" Type="http://schemas.openxmlformats.org/officeDocument/2006/relationships/tags" Target="../tags/tag6.xml"/><Relationship Id="rId10"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sv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sv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hyperlink" Target="https://item.jd.com/29324899360.html"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212B4049"/>
          <p:cNvPicPr>
            <a:picLocks noChangeAspect="1"/>
          </p:cNvPicPr>
          <p:nvPr/>
        </p:nvPicPr>
        <p:blipFill>
          <a:blip r:embed="rId3"/>
          <a:stretch>
            <a:fillRect/>
          </a:stretch>
        </p:blipFill>
        <p:spPr>
          <a:xfrm>
            <a:off x="4346113" y="163081"/>
            <a:ext cx="4391424" cy="6531072"/>
          </a:xfrm>
          <a:prstGeom prst="rect">
            <a:avLst/>
          </a:prstGeom>
        </p:spPr>
      </p:pic>
      <p:pic>
        <p:nvPicPr>
          <p:cNvPr id="8" name="图片 7" descr="未标题-1"/>
          <p:cNvPicPr>
            <a:picLocks noChangeAspect="1"/>
          </p:cNvPicPr>
          <p:nvPr/>
        </p:nvPicPr>
        <p:blipFill>
          <a:blip r:embed="rId4"/>
          <a:stretch>
            <a:fillRect/>
          </a:stretch>
        </p:blipFill>
        <p:spPr>
          <a:xfrm>
            <a:off x="8653825" y="5297161"/>
            <a:ext cx="3547392" cy="1396992"/>
          </a:xfrm>
          <a:prstGeom prst="rect">
            <a:avLst/>
          </a:prstGeom>
        </p:spPr>
      </p:pic>
      <p:grpSp>
        <p:nvGrpSpPr>
          <p:cNvPr id="5" name="组合 4"/>
          <p:cNvGrpSpPr/>
          <p:nvPr/>
        </p:nvGrpSpPr>
        <p:grpSpPr>
          <a:xfrm>
            <a:off x="10196737" y="228361"/>
            <a:ext cx="1827840" cy="1132032"/>
            <a:chOff x="13267" y="171"/>
            <a:chExt cx="2380" cy="1474"/>
          </a:xfrm>
        </p:grpSpPr>
        <p:sp>
          <p:nvSpPr>
            <p:cNvPr id="4" name="矩形 3"/>
            <p:cNvSpPr/>
            <p:nvPr/>
          </p:nvSpPr>
          <p:spPr>
            <a:xfrm>
              <a:off x="13267" y="171"/>
              <a:ext cx="2381" cy="1474"/>
            </a:xfrm>
            <a:prstGeom prst="rect">
              <a:avLst/>
            </a:prstGeom>
            <a:solidFill>
              <a:schemeClr val="bg1"/>
            </a:solidFill>
            <a:ln w="9525" cap="flat" cmpd="sng" algn="ctr">
              <a:noFill/>
              <a:prstDash val="solid"/>
              <a:round/>
              <a:headEnd type="none" w="med" len="med"/>
              <a:tailEnd type="none" w="med" len="med"/>
            </a:ln>
          </p:spPr>
          <p:txBody>
            <a:bodyPr vert="horz" wrap="square" lIns="110592" tIns="55296" rIns="110592" bIns="55296" numCol="1" anchor="t" anchorCtr="0" compatLnSpc="1"/>
            <a:lstStyle/>
            <a:p>
              <a:pPr defTabSz="1105875" fontAlgn="base">
                <a:spcBef>
                  <a:spcPct val="0"/>
                </a:spcBef>
                <a:spcAft>
                  <a:spcPct val="0"/>
                </a:spcAft>
              </a:pPr>
              <a:endParaRPr lang="zh-CN" altLang="en-US" sz="1451">
                <a:latin typeface="Arial" panose="020B0604020202020204" pitchFamily="34" charset="0"/>
                <a:ea typeface="方正中等线简体" panose="03000509000000000000" pitchFamily="1" charset="-122"/>
              </a:endParaRPr>
            </a:p>
          </p:txBody>
        </p:sp>
        <p:pic>
          <p:nvPicPr>
            <p:cNvPr id="6" name="图片 5" descr="古婺窑火logo"/>
            <p:cNvPicPr>
              <a:picLocks noChangeAspect="1"/>
            </p:cNvPicPr>
            <p:nvPr/>
          </p:nvPicPr>
          <p:blipFill>
            <a:blip r:embed="rId5" cstate="print"/>
            <a:stretch>
              <a:fillRect/>
            </a:stretch>
          </p:blipFill>
          <p:spPr>
            <a:xfrm>
              <a:off x="13514" y="257"/>
              <a:ext cx="2049" cy="1150"/>
            </a:xfrm>
            <a:prstGeom prst="rect">
              <a:avLst/>
            </a:prstGeom>
          </p:spPr>
        </p:pic>
      </p:grpSp>
      <p:sp>
        <p:nvSpPr>
          <p:cNvPr id="9" name="文本框 8"/>
          <p:cNvSpPr txBox="1"/>
          <p:nvPr/>
        </p:nvSpPr>
        <p:spPr>
          <a:xfrm>
            <a:off x="8888833" y="1497865"/>
            <a:ext cx="3136512" cy="2283895"/>
          </a:xfrm>
          <a:prstGeom prst="rect">
            <a:avLst/>
          </a:prstGeom>
          <a:noFill/>
        </p:spPr>
        <p:txBody>
          <a:bodyPr wrap="square" rtlCol="0">
            <a:spAutoFit/>
          </a:bodyPr>
          <a:lstStyle/>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品名：茶小婉</a:t>
            </a:r>
          </a:p>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编号：</a:t>
            </a:r>
            <a:r>
              <a:rPr lang="en-US" altLang="zh-CN" sz="1200" dirty="0">
                <a:latin typeface="汉仪全唐诗简" panose="00020600040101010101" charset="-122"/>
                <a:ea typeface="汉仪全唐诗简" panose="00020600040101010101" charset="-122"/>
                <a:sym typeface="+mn-ea"/>
              </a:rPr>
              <a:t>C136</a:t>
            </a:r>
            <a:endParaRPr lang="zh-CN" altLang="en-US" sz="1200" dirty="0">
              <a:latin typeface="汉仪全唐诗简" panose="00020600040101010101" charset="-122"/>
              <a:ea typeface="汉仪全唐诗简" panose="00020600040101010101" charset="-122"/>
            </a:endParaRPr>
          </a:p>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规格：一碗一公道一盖</a:t>
            </a:r>
            <a:endParaRPr lang="zh-CN" altLang="en-US" sz="1200" dirty="0">
              <a:latin typeface="汉仪全唐诗简" panose="00020600040101010101" charset="-122"/>
              <a:ea typeface="汉仪全唐诗简" panose="00020600040101010101" charset="-122"/>
            </a:endParaRPr>
          </a:p>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工艺：玉青+玻璃</a:t>
            </a:r>
            <a:endParaRPr lang="zh-CN" altLang="en-US" sz="1200" dirty="0">
              <a:latin typeface="汉仪全唐诗简" panose="00020600040101010101" charset="-122"/>
              <a:ea typeface="汉仪全唐诗简" panose="00020600040101010101" charset="-122"/>
            </a:endParaRPr>
          </a:p>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容量：110</a:t>
            </a:r>
            <a:r>
              <a:rPr lang="en-US" altLang="zh-CN" sz="1200" dirty="0">
                <a:latin typeface="汉仪全唐诗简" panose="00020600040101010101" charset="-122"/>
                <a:ea typeface="汉仪全唐诗简" panose="00020600040101010101" charset="-122"/>
                <a:sym typeface="+mn-ea"/>
              </a:rPr>
              <a:t>ml</a:t>
            </a:r>
            <a:endParaRPr lang="zh-CN" altLang="en-US" sz="1200" dirty="0">
              <a:latin typeface="汉仪全唐诗简" panose="00020600040101010101" charset="-122"/>
              <a:ea typeface="汉仪全唐诗简" panose="00020600040101010101" charset="-122"/>
            </a:endParaRPr>
          </a:p>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装箱数：</a:t>
            </a:r>
            <a:r>
              <a:rPr lang="en-US" altLang="zh-CN" sz="1200" dirty="0">
                <a:latin typeface="汉仪全唐诗简" panose="00020600040101010101" charset="-122"/>
                <a:ea typeface="汉仪全唐诗简" panose="00020600040101010101" charset="-122"/>
                <a:sym typeface="+mn-ea"/>
              </a:rPr>
              <a:t>1*27</a:t>
            </a:r>
            <a:r>
              <a:rPr lang="zh-CN" altLang="en-US" sz="1200" dirty="0">
                <a:latin typeface="汉仪全唐诗简" panose="00020600040101010101" charset="-122"/>
                <a:ea typeface="汉仪全唐诗简" panose="00020600040101010101" charset="-122"/>
                <a:sym typeface="+mn-ea"/>
              </a:rPr>
              <a:t>套</a:t>
            </a:r>
            <a:endParaRPr lang="zh-CN" altLang="en-US" sz="1200" dirty="0">
              <a:latin typeface="汉仪全唐诗简" panose="00020600040101010101" charset="-122"/>
              <a:ea typeface="汉仪全唐诗简" panose="00020600040101010101" charset="-122"/>
            </a:endParaRPr>
          </a:p>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包装：礼盒包装</a:t>
            </a:r>
            <a:endParaRPr lang="zh-CN" altLang="en-US" sz="1200" dirty="0">
              <a:latin typeface="汉仪全唐诗简" panose="00020600040101010101" charset="-122"/>
              <a:ea typeface="汉仪全唐诗简" panose="00020600040101010101" charset="-122"/>
            </a:endParaRPr>
          </a:p>
          <a:p>
            <a:pPr marL="15359" marR="1363913">
              <a:lnSpc>
                <a:spcPct val="127000"/>
              </a:lnSpc>
              <a:spcBef>
                <a:spcPts val="121"/>
              </a:spcBef>
            </a:pPr>
            <a:r>
              <a:rPr lang="zh-CN" altLang="en-US" sz="1200" dirty="0">
                <a:latin typeface="汉仪全唐诗简" panose="00020600040101010101" charset="-122"/>
                <a:ea typeface="汉仪全唐诗简" panose="00020600040101010101" charset="-122"/>
                <a:sym typeface="+mn-ea"/>
              </a:rPr>
              <a:t>零售价：398元</a:t>
            </a:r>
            <a:endParaRPr lang="en-US" altLang="zh-CN" sz="1200" dirty="0">
              <a:latin typeface="汉仪全唐诗简" panose="00020600040101010101" charset="-122"/>
              <a:ea typeface="汉仪全唐诗简" panose="00020600040101010101" charset="-122"/>
              <a:sym typeface="+mn-ea"/>
            </a:endParaRPr>
          </a:p>
          <a:p>
            <a:pPr marL="15359" marR="1363913">
              <a:lnSpc>
                <a:spcPct val="127000"/>
              </a:lnSpc>
              <a:spcBef>
                <a:spcPts val="121"/>
              </a:spcBef>
            </a:pPr>
            <a:r>
              <a:rPr lang="zh-CN" altLang="en-US" sz="1200" spc="-12" dirty="0">
                <a:solidFill>
                  <a:srgbClr val="221815"/>
                </a:solidFill>
                <a:latin typeface="汉仪全唐诗简" panose="00020600040101010101" charset="-122"/>
                <a:ea typeface="汉仪全唐诗简" panose="00020600040101010101" charset="-122"/>
                <a:cs typeface="Noto Sans CJK JP Regular"/>
                <a:sym typeface="+mn-ea"/>
              </a:rPr>
              <a:t>供货价：</a:t>
            </a:r>
            <a:r>
              <a:rPr lang="en-US" altLang="zh-CN" sz="1200" spc="-12" dirty="0">
                <a:solidFill>
                  <a:srgbClr val="221815"/>
                </a:solidFill>
                <a:latin typeface="汉仪全唐诗简" panose="00020600040101010101" charset="-122"/>
                <a:ea typeface="汉仪全唐诗简" panose="00020600040101010101" charset="-122"/>
                <a:cs typeface="Noto Sans CJK JP Regular"/>
                <a:sym typeface="+mn-ea"/>
              </a:rPr>
              <a:t>218</a:t>
            </a:r>
            <a:r>
              <a:rPr lang="zh-CN" altLang="en-US" sz="1200" spc="-12" dirty="0">
                <a:solidFill>
                  <a:srgbClr val="221815"/>
                </a:solidFill>
                <a:latin typeface="汉仪全唐诗简" panose="00020600040101010101" charset="-122"/>
                <a:ea typeface="汉仪全唐诗简" panose="00020600040101010101" charset="-122"/>
                <a:cs typeface="Noto Sans CJK JP Regular"/>
                <a:sym typeface="+mn-ea"/>
              </a:rPr>
              <a:t>元</a:t>
            </a:r>
          </a:p>
        </p:txBody>
      </p:sp>
      <p:pic>
        <p:nvPicPr>
          <p:cNvPr id="3" name="图片 2" descr="DSCF6674-11"/>
          <p:cNvPicPr>
            <a:picLocks noChangeAspect="1"/>
          </p:cNvPicPr>
          <p:nvPr/>
        </p:nvPicPr>
        <p:blipFill>
          <a:blip r:embed="rId6"/>
          <a:stretch>
            <a:fillRect/>
          </a:stretch>
        </p:blipFill>
        <p:spPr>
          <a:xfrm>
            <a:off x="-5375" y="163081"/>
            <a:ext cx="4351763" cy="6531072"/>
          </a:xfrm>
          <a:prstGeom prst="rect">
            <a:avLst/>
          </a:prstGeom>
        </p:spPr>
      </p:pic>
      <p:sp>
        <p:nvSpPr>
          <p:cNvPr id="11" name="文本框 10"/>
          <p:cNvSpPr txBox="1"/>
          <p:nvPr/>
        </p:nvSpPr>
        <p:spPr>
          <a:xfrm>
            <a:off x="2284801" y="605449"/>
            <a:ext cx="5184768" cy="464614"/>
          </a:xfrm>
          <a:prstGeom prst="rect">
            <a:avLst/>
          </a:prstGeom>
          <a:noFill/>
        </p:spPr>
        <p:txBody>
          <a:bodyPr wrap="square" rtlCol="0">
            <a:spAutoFit/>
          </a:bodyPr>
          <a:lstStyle/>
          <a:p>
            <a:pPr algn="l"/>
            <a:r>
              <a:rPr lang="zh-CN" altLang="en-US" sz="2419">
                <a:latin typeface="方正大标宋_GBK" panose="03000509000000000000" charset="-122"/>
                <a:ea typeface="方正大标宋_GBK" panose="03000509000000000000" charset="-122"/>
              </a:rPr>
              <a:t>婉 ·生活｜ 一个人搞定一个茶局</a:t>
            </a:r>
          </a:p>
        </p:txBody>
      </p:sp>
      <p:sp>
        <p:nvSpPr>
          <p:cNvPr id="15" name="文本框 14"/>
          <p:cNvSpPr txBox="1"/>
          <p:nvPr/>
        </p:nvSpPr>
        <p:spPr>
          <a:xfrm>
            <a:off x="8925375" y="3788095"/>
            <a:ext cx="3280896" cy="836639"/>
          </a:xfrm>
          <a:prstGeom prst="rect">
            <a:avLst/>
          </a:prstGeom>
          <a:noFill/>
        </p:spPr>
        <p:txBody>
          <a:bodyPr wrap="square" rtlCol="0">
            <a:spAutoFit/>
          </a:bodyPr>
          <a:lstStyle/>
          <a:p>
            <a:pPr algn="l"/>
            <a:r>
              <a:rPr lang="zh-CN" altLang="en-US" sz="1209" dirty="0">
                <a:latin typeface="汉仪全唐诗简" panose="00020600040101010101" charset="-122"/>
                <a:ea typeface="汉仪全唐诗简" panose="00020600040101010101" charset="-122"/>
                <a:cs typeface="汉仪全唐诗简" panose="00020600040101010101" charset="-122"/>
              </a:rPr>
              <a:t>新盏入怀，茶香院满</a:t>
            </a:r>
          </a:p>
          <a:p>
            <a:pPr algn="l"/>
            <a:r>
              <a:rPr lang="zh-CN" altLang="en-US" sz="1209" dirty="0">
                <a:latin typeface="汉仪全唐诗简" panose="00020600040101010101" charset="-122"/>
                <a:ea typeface="汉仪全唐诗简" panose="00020600040101010101" charset="-122"/>
                <a:cs typeface="汉仪全唐诗简" panose="00020600040101010101" charset="-122"/>
              </a:rPr>
              <a:t>约友二三，提炉烹来一舌暖</a:t>
            </a:r>
          </a:p>
          <a:p>
            <a:pPr algn="l"/>
            <a:r>
              <a:rPr lang="zh-CN" altLang="en-US" sz="1209" dirty="0">
                <a:latin typeface="汉仪全唐诗简" panose="00020600040101010101" charset="-122"/>
                <a:ea typeface="汉仪全唐诗简" panose="00020600040101010101" charset="-122"/>
                <a:cs typeface="汉仪全唐诗简" panose="00020600040101010101" charset="-122"/>
              </a:rPr>
              <a:t>唇齿间 ，草木一碗是江南 ，碗底一点碧云天 </a:t>
            </a:r>
          </a:p>
          <a:p>
            <a:pPr algn="l"/>
            <a:r>
              <a:rPr lang="zh-CN" altLang="en-US" sz="1209" dirty="0">
                <a:latin typeface="汉仪全唐诗简" panose="00020600040101010101" charset="-122"/>
                <a:ea typeface="汉仪全唐诗简" panose="00020600040101010101" charset="-122"/>
                <a:cs typeface="汉仪全唐诗简" panose="00020600040101010101" charset="-122"/>
              </a:rPr>
              <a:t>从此以后，明朗如风，温润如玉，温柔相待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848"/>
            <a:ext cx="576580" cy="6857153"/>
          </a:xfrm>
          <a:prstGeom prst="rect">
            <a:avLst/>
          </a:prstGeom>
          <a:solidFill>
            <a:srgbClr val="17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noProof="1"/>
          </a:p>
        </p:txBody>
      </p:sp>
      <p:cxnSp>
        <p:nvCxnSpPr>
          <p:cNvPr id="6" name="直接连接符 5"/>
          <p:cNvCxnSpPr/>
          <p:nvPr/>
        </p:nvCxnSpPr>
        <p:spPr>
          <a:xfrm>
            <a:off x="4918287" y="184574"/>
            <a:ext cx="0" cy="65201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40834" y="2834217"/>
            <a:ext cx="400261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40834" y="3890433"/>
            <a:ext cx="400261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023621" y="2811780"/>
            <a:ext cx="1739579" cy="887038"/>
          </a:xfrm>
          <a:prstGeom prst="rect">
            <a:avLst/>
          </a:prstGeom>
          <a:noFill/>
        </p:spPr>
        <p:txBody>
          <a:bodyPr wrap="none" rtlCol="0" anchor="t">
            <a:spAutoFit/>
          </a:bodyPr>
          <a:lstStyle/>
          <a:p>
            <a:pPr algn="l">
              <a:lnSpc>
                <a:spcPct val="150000"/>
              </a:lnSpc>
              <a:buClrTx/>
              <a:buSzTx/>
              <a:buNone/>
            </a:pPr>
            <a:r>
              <a:rPr lang="zh-CN" altLang="en-US" sz="1867" dirty="0">
                <a:solidFill>
                  <a:srgbClr val="17234B"/>
                </a:solidFill>
                <a:latin typeface="仿宋" panose="02010609060101010101" charset="-122"/>
                <a:ea typeface="仿宋" panose="02010609060101010101" charset="-122"/>
                <a:cs typeface="仿宋" panose="02010609060101010101" charset="-122"/>
                <a:sym typeface="+mn-ea"/>
              </a:rPr>
              <a:t>出厂价：</a:t>
            </a:r>
            <a:r>
              <a:rPr lang="en-US" altLang="zh-CN" sz="1867" dirty="0">
                <a:solidFill>
                  <a:schemeClr val="tx1">
                    <a:lumMod val="65000"/>
                    <a:lumOff val="35000"/>
                  </a:schemeClr>
                </a:solidFill>
                <a:latin typeface="仿宋" panose="02010609060101010101" charset="-122"/>
                <a:ea typeface="仿宋" panose="02010609060101010101" charset="-122"/>
                <a:cs typeface="仿宋" panose="02010609060101010101" charset="-122"/>
                <a:sym typeface="+mn-ea"/>
              </a:rPr>
              <a:t>175</a:t>
            </a:r>
            <a:r>
              <a:rPr lang="zh-CN" altLang="en-US" sz="1867" dirty="0">
                <a:solidFill>
                  <a:schemeClr val="tx1">
                    <a:lumMod val="65000"/>
                    <a:lumOff val="35000"/>
                  </a:schemeClr>
                </a:solidFill>
                <a:latin typeface="仿宋" panose="02010609060101010101" charset="-122"/>
                <a:ea typeface="仿宋" panose="02010609060101010101" charset="-122"/>
                <a:cs typeface="仿宋" panose="02010609060101010101" charset="-122"/>
                <a:sym typeface="+mn-ea"/>
              </a:rPr>
              <a:t>元</a:t>
            </a:r>
          </a:p>
          <a:p>
            <a:pPr algn="l">
              <a:lnSpc>
                <a:spcPct val="150000"/>
              </a:lnSpc>
              <a:buClrTx/>
              <a:buSzTx/>
              <a:buNone/>
            </a:pPr>
            <a:r>
              <a:rPr lang="zh-CN" altLang="en-US" sz="1867" dirty="0">
                <a:solidFill>
                  <a:srgbClr val="17234B"/>
                </a:solidFill>
                <a:latin typeface="仿宋" panose="02010609060101010101" charset="-122"/>
                <a:ea typeface="仿宋" panose="02010609060101010101" charset="-122"/>
                <a:cs typeface="仿宋" panose="02010609060101010101" charset="-122"/>
                <a:sym typeface="+mn-ea"/>
              </a:rPr>
              <a:t>市场价：</a:t>
            </a:r>
            <a:r>
              <a:rPr lang="en-US" altLang="zh-CN" sz="1867" dirty="0">
                <a:solidFill>
                  <a:schemeClr val="tx1">
                    <a:lumMod val="65000"/>
                    <a:lumOff val="35000"/>
                  </a:schemeClr>
                </a:solidFill>
                <a:latin typeface="仿宋" panose="02010609060101010101" charset="-122"/>
                <a:ea typeface="仿宋" panose="02010609060101010101" charset="-122"/>
                <a:cs typeface="仿宋" panose="02010609060101010101" charset="-122"/>
                <a:sym typeface="+mn-ea"/>
              </a:rPr>
              <a:t>368</a:t>
            </a:r>
            <a:r>
              <a:rPr lang="zh-CN" altLang="en-US" sz="1867" dirty="0">
                <a:solidFill>
                  <a:schemeClr val="tx1">
                    <a:lumMod val="65000"/>
                    <a:lumOff val="35000"/>
                  </a:schemeClr>
                </a:solidFill>
                <a:latin typeface="仿宋" panose="02010609060101010101" charset="-122"/>
                <a:ea typeface="仿宋" panose="02010609060101010101" charset="-122"/>
                <a:cs typeface="仿宋" panose="02010609060101010101" charset="-122"/>
                <a:sym typeface="+mn-ea"/>
              </a:rPr>
              <a:t>元</a:t>
            </a:r>
            <a:endParaRPr lang="zh-CN" altLang="en-US" sz="1867" dirty="0">
              <a:solidFill>
                <a:schemeClr val="tx1">
                  <a:lumMod val="65000"/>
                  <a:lumOff val="35000"/>
                </a:schemeClr>
              </a:solidFill>
              <a:latin typeface="仿宋" panose="02010609060101010101" charset="-122"/>
              <a:ea typeface="仿宋" panose="02010609060101010101" charset="-122"/>
              <a:cs typeface="仿宋" panose="02010609060101010101" charset="-122"/>
            </a:endParaRPr>
          </a:p>
        </p:txBody>
      </p:sp>
      <p:sp>
        <p:nvSpPr>
          <p:cNvPr id="12" name="文本框 5"/>
          <p:cNvSpPr txBox="1"/>
          <p:nvPr/>
        </p:nvSpPr>
        <p:spPr>
          <a:xfrm>
            <a:off x="4141048" y="385658"/>
            <a:ext cx="497417" cy="2103589"/>
          </a:xfrm>
          <a:prstGeom prst="rect">
            <a:avLst/>
          </a:prstGeom>
          <a:noFill/>
          <a:ln w="9525">
            <a:noFill/>
          </a:ln>
        </p:spPr>
        <p:txBody>
          <a:bodyPr wrap="square" anchor="t">
            <a:spAutoFit/>
          </a:bodyPr>
          <a:lstStyle/>
          <a:p>
            <a:r>
              <a:rPr lang="zh-CN" altLang="en-US" sz="1867">
                <a:solidFill>
                  <a:srgbClr val="17234B"/>
                </a:solidFill>
                <a:latin typeface="黑体" panose="02010609060101010101" pitchFamily="49" charset="-122"/>
                <a:ea typeface="黑体" panose="02010609060101010101" pitchFamily="49" charset="-122"/>
              </a:rPr>
              <a:t>向日葵</a:t>
            </a:r>
            <a:r>
              <a:rPr lang="en-US" altLang="zh-CN" sz="1867">
                <a:solidFill>
                  <a:srgbClr val="17234B"/>
                </a:solidFill>
                <a:latin typeface="黑体" panose="02010609060101010101" pitchFamily="49" charset="-122"/>
                <a:ea typeface="黑体" panose="02010609060101010101" pitchFamily="49" charset="-122"/>
              </a:rPr>
              <a:t>·</a:t>
            </a:r>
            <a:r>
              <a:rPr lang="zh-CN" altLang="en-US" sz="1867">
                <a:solidFill>
                  <a:srgbClr val="17234B"/>
                </a:solidFill>
                <a:latin typeface="黑体" panose="02010609060101010101" pitchFamily="49" charset="-122"/>
                <a:ea typeface="黑体" panose="02010609060101010101" pitchFamily="49" charset="-122"/>
              </a:rPr>
              <a:t>三件套</a:t>
            </a:r>
          </a:p>
        </p:txBody>
      </p:sp>
      <p:sp>
        <p:nvSpPr>
          <p:cNvPr id="21506" name="Text Box 6"/>
          <p:cNvSpPr txBox="1"/>
          <p:nvPr/>
        </p:nvSpPr>
        <p:spPr>
          <a:xfrm>
            <a:off x="89813" y="480061"/>
            <a:ext cx="430887" cy="1397847"/>
          </a:xfrm>
          <a:prstGeom prst="rect">
            <a:avLst/>
          </a:prstGeom>
          <a:noFill/>
          <a:ln w="9525">
            <a:noFill/>
          </a:ln>
        </p:spPr>
        <p:txBody>
          <a:bodyPr vert="eaVert" wrap="square" anchor="t">
            <a:spAutoFit/>
          </a:bodyPr>
          <a:lstStyle/>
          <a:p>
            <a:pPr>
              <a:spcBef>
                <a:spcPct val="50000"/>
              </a:spcBef>
            </a:pPr>
            <a:r>
              <a:rPr lang="zh-CN" altLang="en-US" sz="1600" dirty="0">
                <a:solidFill>
                  <a:schemeClr val="bg1"/>
                </a:solidFill>
                <a:latin typeface="Arial" panose="020B0604020202020204" pitchFamily="34" charset="0"/>
                <a:ea typeface="方正宋刻本秀楷简体" panose="02000000000000000000" pitchFamily="2" charset="-122"/>
                <a:sym typeface="PMingLiU" panose="02020500000000000000" pitchFamily="18" charset="-120"/>
              </a:rPr>
              <a:t>文房  </a:t>
            </a:r>
            <a:r>
              <a:rPr lang="en-US" altLang="zh-CN" sz="1600" dirty="0">
                <a:solidFill>
                  <a:schemeClr val="bg1"/>
                </a:solidFill>
                <a:latin typeface="Arial" panose="020B0604020202020204" pitchFamily="34" charset="0"/>
                <a:ea typeface="方正宋刻本秀楷简体" panose="02000000000000000000" pitchFamily="2" charset="-122"/>
                <a:sym typeface="PMingLiU" panose="02020500000000000000" pitchFamily="18" charset="-120"/>
              </a:rPr>
              <a:t>· </a:t>
            </a:r>
            <a:r>
              <a:rPr lang="zh-CN" altLang="zh-CN" sz="1600" dirty="0">
                <a:solidFill>
                  <a:schemeClr val="bg1"/>
                </a:solidFill>
                <a:latin typeface="Arial" panose="020B0604020202020204" pitchFamily="34" charset="0"/>
                <a:ea typeface="方正宋刻本秀楷简体" panose="02000000000000000000" pitchFamily="2" charset="-122"/>
                <a:sym typeface="PMingLiU" panose="02020500000000000000" pitchFamily="18" charset="-120"/>
              </a:rPr>
              <a:t>套装</a:t>
            </a:r>
          </a:p>
        </p:txBody>
      </p:sp>
      <p:pic>
        <p:nvPicPr>
          <p:cNvPr id="5" name="图片 4" descr="111_画板 1"/>
          <p:cNvPicPr>
            <a:picLocks noChangeAspect="1"/>
          </p:cNvPicPr>
          <p:nvPr/>
        </p:nvPicPr>
        <p:blipFill>
          <a:blip r:embed="rId2"/>
          <a:srcRect/>
          <a:stretch>
            <a:fillRect/>
          </a:stretch>
        </p:blipFill>
        <p:spPr>
          <a:xfrm>
            <a:off x="1046480" y="743374"/>
            <a:ext cx="440267" cy="498687"/>
          </a:xfrm>
          <a:prstGeom prst="rect">
            <a:avLst/>
          </a:prstGeom>
        </p:spPr>
      </p:pic>
      <p:sp>
        <p:nvSpPr>
          <p:cNvPr id="11" name="文本框 10"/>
          <p:cNvSpPr txBox="1"/>
          <p:nvPr/>
        </p:nvSpPr>
        <p:spPr>
          <a:xfrm>
            <a:off x="698501" y="1611451"/>
            <a:ext cx="3296073" cy="1200329"/>
          </a:xfrm>
          <a:prstGeom prst="rect">
            <a:avLst/>
          </a:prstGeom>
          <a:noFill/>
        </p:spPr>
        <p:txBody>
          <a:bodyPr wrap="square" rtlCol="0" anchor="t">
            <a:spAutoFit/>
          </a:bodyPr>
          <a:lstStyle/>
          <a:p>
            <a:pPr marL="228594" indent="-228594">
              <a:buFont typeface="Wingdings" panose="05000000000000000000" charset="0"/>
              <a:buChar char="l"/>
            </a:pPr>
            <a:r>
              <a:rPr lang="zh-CN" altLang="en-US" sz="1200">
                <a:solidFill>
                  <a:schemeClr val="tx1">
                    <a:lumMod val="65000"/>
                    <a:lumOff val="35000"/>
                  </a:schemeClr>
                </a:solidFill>
                <a:latin typeface="仿宋" panose="02010609060101010101" charset="-122"/>
                <a:ea typeface="仿宋" panose="02010609060101010101" charset="-122"/>
                <a:cs typeface="仿宋" panose="02010609060101010101" charset="-122"/>
                <a:sym typeface="+mn-ea"/>
              </a:rPr>
              <a:t>天空下，山谷中，你追逐着光的足迹，</a:t>
            </a:r>
            <a:endParaRPr lang="zh-CN" altLang="en-US" sz="1200">
              <a:solidFill>
                <a:schemeClr val="tx1">
                  <a:lumMod val="65000"/>
                  <a:lumOff val="35000"/>
                </a:schemeClr>
              </a:solidFill>
              <a:latin typeface="仿宋" panose="02010609060101010101" charset="-122"/>
              <a:ea typeface="仿宋" panose="02010609060101010101" charset="-122"/>
              <a:cs typeface="仿宋" panose="02010609060101010101" charset="-122"/>
            </a:endParaRPr>
          </a:p>
          <a:p>
            <a:pPr algn="l">
              <a:buClrTx/>
              <a:buSzTx/>
              <a:buFont typeface="Wingdings" panose="05000000000000000000" charset="0"/>
            </a:pPr>
            <a:r>
              <a:rPr lang="zh-CN" altLang="en-US" sz="1200">
                <a:solidFill>
                  <a:schemeClr val="tx1">
                    <a:lumMod val="65000"/>
                    <a:lumOff val="35000"/>
                  </a:schemeClr>
                </a:solidFill>
                <a:latin typeface="仿宋" panose="02010609060101010101" charset="-122"/>
                <a:ea typeface="仿宋" panose="02010609060101010101" charset="-122"/>
                <a:cs typeface="仿宋" panose="02010609060101010101" charset="-122"/>
                <a:sym typeface="+mn-ea"/>
              </a:rPr>
              <a:t>把梦的花瓣绽放，芳香着温暖弥漫向远方;</a:t>
            </a:r>
            <a:endParaRPr lang="zh-CN" altLang="en-US" sz="1200">
              <a:solidFill>
                <a:schemeClr val="tx1">
                  <a:lumMod val="65000"/>
                  <a:lumOff val="35000"/>
                </a:schemeClr>
              </a:solidFill>
              <a:latin typeface="仿宋" panose="02010609060101010101" charset="-122"/>
              <a:ea typeface="仿宋" panose="02010609060101010101" charset="-122"/>
              <a:cs typeface="仿宋" panose="02010609060101010101" charset="-122"/>
            </a:endParaRPr>
          </a:p>
          <a:p>
            <a:pPr algn="l">
              <a:buClrTx/>
              <a:buSzTx/>
              <a:buFont typeface="Wingdings" panose="05000000000000000000" charset="0"/>
            </a:pPr>
            <a:r>
              <a:rPr lang="zh-CN" altLang="en-US" sz="1200">
                <a:solidFill>
                  <a:schemeClr val="tx1">
                    <a:lumMod val="65000"/>
                    <a:lumOff val="35000"/>
                  </a:schemeClr>
                </a:solidFill>
                <a:latin typeface="仿宋" panose="02010609060101010101" charset="-122"/>
                <a:ea typeface="仿宋" panose="02010609060101010101" charset="-122"/>
                <a:cs typeface="仿宋" panose="02010609060101010101" charset="-122"/>
                <a:sym typeface="+mn-ea"/>
              </a:rPr>
              <a:t>无垠的旷野中，你静静伫立，将黎明的光束遥望，点缀着旷野一望无际的荒凉，盛开着生命永不停息的璀璨。</a:t>
            </a:r>
            <a:endParaRPr lang="zh-CN" altLang="en-US" sz="1200">
              <a:solidFill>
                <a:schemeClr val="tx1">
                  <a:lumMod val="65000"/>
                  <a:lumOff val="35000"/>
                </a:schemeClr>
              </a:solidFill>
              <a:latin typeface="仿宋" panose="02010609060101010101" charset="-122"/>
              <a:ea typeface="仿宋" panose="02010609060101010101" charset="-122"/>
              <a:cs typeface="仿宋" panose="02010609060101010101" charset="-122"/>
            </a:endParaRPr>
          </a:p>
          <a:p>
            <a:pPr algn="l">
              <a:buClrTx/>
              <a:buSzTx/>
              <a:buFont typeface="Wingdings" panose="05000000000000000000" charset="0"/>
            </a:pPr>
            <a:r>
              <a:rPr lang="zh-CN" altLang="en-US" sz="1200">
                <a:solidFill>
                  <a:schemeClr val="tx1">
                    <a:lumMod val="65000"/>
                    <a:lumOff val="35000"/>
                  </a:schemeClr>
                </a:solidFill>
                <a:latin typeface="仿宋" panose="02010609060101010101" charset="-122"/>
                <a:ea typeface="仿宋" panose="02010609060101010101" charset="-122"/>
                <a:cs typeface="仿宋" panose="02010609060101010101" charset="-122"/>
              </a:rPr>
              <a:t>                          ——设计语录</a:t>
            </a:r>
          </a:p>
        </p:txBody>
      </p:sp>
      <p:pic>
        <p:nvPicPr>
          <p:cNvPr id="2" name="图片 1"/>
          <p:cNvPicPr>
            <a:picLocks noChangeAspect="1"/>
          </p:cNvPicPr>
          <p:nvPr/>
        </p:nvPicPr>
        <p:blipFill>
          <a:blip r:embed="rId3"/>
          <a:srcRect/>
          <a:stretch>
            <a:fillRect/>
          </a:stretch>
        </p:blipFill>
        <p:spPr>
          <a:xfrm>
            <a:off x="9642687" y="847513"/>
            <a:ext cx="2398607" cy="1882987"/>
          </a:xfrm>
          <a:prstGeom prst="rect">
            <a:avLst/>
          </a:prstGeom>
        </p:spPr>
      </p:pic>
      <p:pic>
        <p:nvPicPr>
          <p:cNvPr id="10" name="图片 9"/>
          <p:cNvPicPr>
            <a:picLocks noChangeAspect="1"/>
          </p:cNvPicPr>
          <p:nvPr/>
        </p:nvPicPr>
        <p:blipFill>
          <a:blip r:embed="rId4"/>
          <a:stretch>
            <a:fillRect/>
          </a:stretch>
        </p:blipFill>
        <p:spPr>
          <a:xfrm>
            <a:off x="5069841" y="847514"/>
            <a:ext cx="4454313" cy="4872567"/>
          </a:xfrm>
          <a:prstGeom prst="rect">
            <a:avLst/>
          </a:prstGeom>
        </p:spPr>
      </p:pic>
      <p:sp>
        <p:nvSpPr>
          <p:cNvPr id="13" name="文本框 12"/>
          <p:cNvSpPr txBox="1"/>
          <p:nvPr/>
        </p:nvSpPr>
        <p:spPr>
          <a:xfrm>
            <a:off x="898313" y="4051301"/>
            <a:ext cx="3876040" cy="2554545"/>
          </a:xfrm>
          <a:prstGeom prst="rect">
            <a:avLst/>
          </a:prstGeom>
          <a:noFill/>
        </p:spPr>
        <p:txBody>
          <a:bodyPr wrap="square" rtlCol="0" anchor="t">
            <a:spAutoFit/>
          </a:bodyPr>
          <a:lstStyle/>
          <a:p>
            <a:pPr>
              <a:lnSpc>
                <a:spcPct val="100000"/>
              </a:lnSpc>
            </a:pPr>
            <a:r>
              <a:rPr lang="zh-CN" altLang="en-US" sz="1600">
                <a:solidFill>
                  <a:srgbClr val="17234B"/>
                </a:solidFill>
                <a:latin typeface="仿宋" panose="02010609060101010101" charset="-122"/>
                <a:ea typeface="仿宋" panose="02010609060101010101" charset="-122"/>
                <a:cs typeface="仿宋" panose="02010609060101010101" charset="-122"/>
                <a:sym typeface="+mn-ea"/>
              </a:rPr>
              <a:t>组合|</a:t>
            </a: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笔+名片夹+U盘</a:t>
            </a:r>
            <a:endPar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endParaRPr>
          </a:p>
          <a:p>
            <a:pPr>
              <a:lnSpc>
                <a:spcPct val="100000"/>
              </a:lnSpc>
            </a:pPr>
            <a:r>
              <a:rPr lang="zh-CN" altLang="en-US" sz="1600">
                <a:solidFill>
                  <a:srgbClr val="17234B"/>
                </a:solidFill>
                <a:latin typeface="仿宋" panose="02010609060101010101" charset="-122"/>
                <a:ea typeface="仿宋" panose="02010609060101010101" charset="-122"/>
                <a:cs typeface="仿宋" panose="02010609060101010101" charset="-122"/>
                <a:sym typeface="+mn-ea"/>
              </a:rPr>
              <a:t>材质</a:t>
            </a:r>
            <a:r>
              <a:rPr lang="en-US" altLang="zh-CN" sz="1600">
                <a:solidFill>
                  <a:srgbClr val="17234B"/>
                </a:solidFill>
                <a:latin typeface="仿宋" panose="02010609060101010101" charset="-122"/>
                <a:ea typeface="仿宋" panose="02010609060101010101" charset="-122"/>
                <a:cs typeface="仿宋" panose="02010609060101010101" charset="-122"/>
                <a:sym typeface="+mn-ea"/>
              </a:rPr>
              <a:t>|</a:t>
            </a: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紫光檀+树瘤彩影</a:t>
            </a:r>
          </a:p>
          <a:p>
            <a:pPr>
              <a:lnSpc>
                <a:spcPct val="100000"/>
              </a:lnSpc>
            </a:pPr>
            <a:r>
              <a:rPr lang="zh-CN" altLang="en-US" sz="1600">
                <a:solidFill>
                  <a:srgbClr val="17234B"/>
                </a:solidFill>
                <a:latin typeface="仿宋" panose="02010609060101010101" charset="-122"/>
                <a:ea typeface="仿宋" panose="02010609060101010101" charset="-122"/>
                <a:cs typeface="仿宋" panose="02010609060101010101" charset="-122"/>
                <a:sym typeface="+mn-ea"/>
              </a:rPr>
              <a:t>工艺</a:t>
            </a:r>
            <a:r>
              <a:rPr lang="en-US" altLang="zh-CN" sz="1600">
                <a:solidFill>
                  <a:srgbClr val="17234B"/>
                </a:solidFill>
                <a:latin typeface="仿宋" panose="02010609060101010101" charset="-122"/>
                <a:ea typeface="仿宋" panose="02010609060101010101" charset="-122"/>
                <a:cs typeface="仿宋" panose="02010609060101010101" charset="-122"/>
                <a:sym typeface="+mn-ea"/>
              </a:rPr>
              <a:t>|</a:t>
            </a: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嵌铜+铜丝</a:t>
            </a:r>
            <a:r>
              <a:rPr lang="zh-CN" altLang="en-US" sz="1600">
                <a:sym typeface="+mn-ea"/>
              </a:rPr>
              <a:t> </a:t>
            </a:r>
            <a:endParaRPr lang="zh-CN" altLang="en-US" sz="1600"/>
          </a:p>
          <a:p>
            <a:pPr>
              <a:lnSpc>
                <a:spcPct val="100000"/>
              </a:lnSpc>
            </a:pPr>
            <a:r>
              <a:rPr lang="zh-CN" altLang="en-US" sz="1600">
                <a:solidFill>
                  <a:srgbClr val="17234B"/>
                </a:solidFill>
                <a:latin typeface="仿宋" panose="02010609060101010101" charset="-122"/>
                <a:ea typeface="仿宋" panose="02010609060101010101" charset="-122"/>
                <a:cs typeface="仿宋" panose="02010609060101010101" charset="-122"/>
                <a:sym typeface="+mn-ea"/>
              </a:rPr>
              <a:t>芯片</a:t>
            </a:r>
            <a:r>
              <a:rPr lang="en-US" altLang="zh-CN" sz="1600">
                <a:solidFill>
                  <a:srgbClr val="17234B"/>
                </a:solidFill>
                <a:latin typeface="仿宋" panose="02010609060101010101" charset="-122"/>
                <a:ea typeface="仿宋" panose="02010609060101010101" charset="-122"/>
                <a:cs typeface="仿宋" panose="02010609060101010101" charset="-122"/>
                <a:sym typeface="+mn-ea"/>
              </a:rPr>
              <a:t>|</a:t>
            </a: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16G</a:t>
            </a:r>
            <a:endPar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endParaRPr>
          </a:p>
          <a:p>
            <a:pPr>
              <a:lnSpc>
                <a:spcPct val="100000"/>
              </a:lnSpc>
            </a:pPr>
            <a:r>
              <a:rPr lang="zh-CN" altLang="en-US" sz="1600">
                <a:solidFill>
                  <a:srgbClr val="17234B"/>
                </a:solidFill>
                <a:latin typeface="仿宋" panose="02010609060101010101" charset="-122"/>
                <a:ea typeface="仿宋" panose="02010609060101010101" charset="-122"/>
                <a:cs typeface="仿宋" panose="02010609060101010101" charset="-122"/>
                <a:sym typeface="+mn-ea"/>
              </a:rPr>
              <a:t>笔芯</a:t>
            </a:r>
            <a:r>
              <a:rPr lang="en-US" altLang="zh-CN" sz="1600">
                <a:solidFill>
                  <a:srgbClr val="17234B"/>
                </a:solidFill>
                <a:latin typeface="仿宋" panose="02010609060101010101" charset="-122"/>
                <a:ea typeface="仿宋" panose="02010609060101010101" charset="-122"/>
                <a:cs typeface="仿宋" panose="02010609060101010101" charset="-122"/>
                <a:sym typeface="+mn-ea"/>
              </a:rPr>
              <a:t>|</a:t>
            </a: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德国(原厂）施耐德Schneider</a:t>
            </a:r>
            <a:endPar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endParaRPr>
          </a:p>
          <a:p>
            <a:pPr>
              <a:lnSpc>
                <a:spcPct val="100000"/>
              </a:lnSpc>
            </a:pPr>
            <a:r>
              <a:rPr lang="zh-CN" altLang="en-US" sz="1600">
                <a:solidFill>
                  <a:srgbClr val="17234B"/>
                </a:solidFill>
                <a:latin typeface="仿宋" panose="02010609060101010101" charset="-122"/>
                <a:ea typeface="仿宋" panose="02010609060101010101" charset="-122"/>
                <a:cs typeface="仿宋" panose="02010609060101010101" charset="-122"/>
                <a:sym typeface="+mn-ea"/>
              </a:rPr>
              <a:t>规格|</a:t>
            </a: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名片夹：10cm*68m*1cm</a:t>
            </a:r>
            <a:endPar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endParaRPr>
          </a:p>
          <a:p>
            <a:pPr>
              <a:lnSpc>
                <a:spcPct val="100000"/>
              </a:lnSpc>
            </a:pP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     签字笔：12.8cm*1cm</a:t>
            </a:r>
            <a:endPar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endParaRPr>
          </a:p>
          <a:p>
            <a:pPr>
              <a:lnSpc>
                <a:spcPct val="100000"/>
              </a:lnSpc>
            </a:pP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      U  盘：5.8cm*1.7cm*0.5cm</a:t>
            </a:r>
            <a:endPar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endParaRPr>
          </a:p>
          <a:p>
            <a:pPr>
              <a:lnSpc>
                <a:spcPct val="100000"/>
              </a:lnSpc>
            </a:pP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     包  装：18cm* 18cm* 3cm</a:t>
            </a:r>
            <a:endPar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endParaRPr>
          </a:p>
          <a:p>
            <a:pPr>
              <a:lnSpc>
                <a:spcPct val="100000"/>
              </a:lnSpc>
            </a:pPr>
            <a:r>
              <a:rPr lang="zh-CN" altLang="en-US" sz="160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     手提袋：34cm*24cm*6cm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525" y="0"/>
            <a:ext cx="12210415" cy="684911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descr="礼盒1内部"/>
          <p:cNvPicPr>
            <a:picLocks noChangeAspect="1"/>
          </p:cNvPicPr>
          <p:nvPr/>
        </p:nvPicPr>
        <p:blipFill>
          <a:blip r:embed="rId11"/>
          <a:stretch>
            <a:fillRect/>
          </a:stretch>
        </p:blipFill>
        <p:spPr>
          <a:xfrm>
            <a:off x="6603365" y="1796415"/>
            <a:ext cx="4996815" cy="3800475"/>
          </a:xfrm>
          <a:prstGeom prst="rect">
            <a:avLst/>
          </a:prstGeom>
          <a:effectLst>
            <a:reflection blurRad="6350" stA="52000" endA="300" endPos="35000" dir="5400000" sy="-100000" algn="bl" rotWithShape="0"/>
          </a:effectLst>
        </p:spPr>
      </p:pic>
      <p:sp>
        <p:nvSpPr>
          <p:cNvPr id="17" name="文本框 16"/>
          <p:cNvSpPr txBox="1"/>
          <p:nvPr/>
        </p:nvSpPr>
        <p:spPr>
          <a:xfrm>
            <a:off x="1405255" y="4012565"/>
            <a:ext cx="3709670" cy="349250"/>
          </a:xfrm>
          <a:prstGeom prst="rect">
            <a:avLst/>
          </a:prstGeom>
          <a:noFill/>
          <a:ln>
            <a:solidFill>
              <a:schemeClr val="bg1">
                <a:lumMod val="75000"/>
              </a:schemeClr>
            </a:solidFill>
          </a:ln>
        </p:spPr>
        <p:txBody>
          <a:bodyPr wrap="square" rtlCol="0">
            <a:spAutoFit/>
          </a:bodyPr>
          <a:lstStyle/>
          <a:p>
            <a:pPr algn="l">
              <a:lnSpc>
                <a:spcPct val="140000"/>
              </a:lnSpc>
              <a:buNone/>
            </a:pPr>
            <a:r>
              <a:rPr sz="1200" b="1">
                <a:solidFill>
                  <a:schemeClr val="bg1"/>
                </a:solidFill>
                <a:latin typeface="微软雅黑" panose="020B0503020204020204" pitchFamily="34" charset="-122"/>
                <a:ea typeface="微软雅黑" panose="020B0503020204020204" pitchFamily="34" charset="-122"/>
                <a:sym typeface="+mn-ea"/>
              </a:rPr>
              <a:t>尺寸</a:t>
            </a:r>
            <a:r>
              <a:rPr sz="1200">
                <a:solidFill>
                  <a:schemeClr val="bg1"/>
                </a:solidFill>
                <a:latin typeface="微软雅黑" panose="020B0503020204020204" pitchFamily="34" charset="-122"/>
                <a:ea typeface="微软雅黑" panose="020B0503020204020204" pitchFamily="34" charset="-122"/>
                <a:sym typeface="+mn-ea"/>
              </a:rPr>
              <a:t>：</a:t>
            </a:r>
            <a:r>
              <a:rPr lang="en-US" sz="1200">
                <a:solidFill>
                  <a:schemeClr val="bg1"/>
                </a:solidFill>
                <a:latin typeface="微软雅黑" panose="020B0503020204020204" pitchFamily="34" charset="-122"/>
                <a:ea typeface="微软雅黑" panose="020B0503020204020204" pitchFamily="34" charset="-122"/>
                <a:sym typeface="+mn-ea"/>
              </a:rPr>
              <a:t>95X16</a:t>
            </a:r>
            <a:r>
              <a:rPr sz="1200">
                <a:solidFill>
                  <a:schemeClr val="bg1"/>
                </a:solidFill>
                <a:latin typeface="微软雅黑" panose="020B0503020204020204" pitchFamily="34" charset="-122"/>
                <a:ea typeface="微软雅黑" panose="020B0503020204020204" pitchFamily="34" charset="-122"/>
                <a:sym typeface="+mn-ea"/>
              </a:rPr>
              <a:t>mm </a:t>
            </a:r>
            <a:r>
              <a:rPr lang="zh-CN" sz="1200" b="1">
                <a:solidFill>
                  <a:schemeClr val="bg1"/>
                </a:solidFill>
                <a:latin typeface="微软雅黑" panose="020B0503020204020204" pitchFamily="34" charset="-122"/>
                <a:ea typeface="微软雅黑" panose="020B0503020204020204" pitchFamily="34" charset="-122"/>
                <a:sym typeface="+mn-ea"/>
              </a:rPr>
              <a:t>功能：</a:t>
            </a:r>
            <a:r>
              <a:rPr lang="zh-CN" sz="1200">
                <a:solidFill>
                  <a:schemeClr val="bg1"/>
                </a:solidFill>
                <a:latin typeface="微软雅黑" panose="020B0503020204020204" pitchFamily="34" charset="-122"/>
                <a:ea typeface="微软雅黑" panose="020B0503020204020204" pitchFamily="34" charset="-122"/>
                <a:sym typeface="+mn-ea"/>
              </a:rPr>
              <a:t>不锈钢笔尖，流畅书写</a:t>
            </a:r>
          </a:p>
        </p:txBody>
      </p:sp>
      <p:sp>
        <p:nvSpPr>
          <p:cNvPr id="18" name="文本框 17"/>
          <p:cNvSpPr txBox="1"/>
          <p:nvPr/>
        </p:nvSpPr>
        <p:spPr>
          <a:xfrm>
            <a:off x="1405255" y="3166745"/>
            <a:ext cx="3709035" cy="645160"/>
          </a:xfrm>
          <a:prstGeom prst="rect">
            <a:avLst/>
          </a:prstGeom>
          <a:noFill/>
          <a:ln>
            <a:solidFill>
              <a:schemeClr val="bg1">
                <a:lumMod val="75000"/>
              </a:schemeClr>
            </a:solidFill>
          </a:ln>
        </p:spPr>
        <p:txBody>
          <a:bodyPr wrap="square" rtlCol="0">
            <a:spAutoFit/>
          </a:bodyPr>
          <a:lstStyle/>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sym typeface="+mn-ea"/>
              </a:rPr>
              <a:t>尺寸</a:t>
            </a:r>
            <a:r>
              <a:rPr lang="en-US" altLang="zh-CN" sz="1200">
                <a:solidFill>
                  <a:schemeClr val="bg1"/>
                </a:solidFill>
                <a:sym typeface="+mn-ea"/>
              </a:rPr>
              <a:t>66</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a:solidFill>
                  <a:schemeClr val="bg1"/>
                </a:solidFill>
                <a:sym typeface="+mn-ea"/>
              </a:rPr>
              <a:t>200mm</a:t>
            </a:r>
            <a:r>
              <a:rPr lang="zh-CN" altLang="en-US" sz="1200" dirty="0">
                <a:solidFill>
                  <a:schemeClr val="bg1"/>
                </a:solidFill>
                <a:latin typeface="微软雅黑" panose="020B0503020204020204" pitchFamily="34" charset="-122"/>
                <a:ea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sym typeface="+mn-ea"/>
              </a:rPr>
              <a:t>杯口直径</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dirty="0">
                <a:solidFill>
                  <a:schemeClr val="bg1"/>
                </a:solidFill>
                <a:latin typeface="微软雅黑" panose="020B0503020204020204" pitchFamily="34" charset="-122"/>
                <a:ea typeface="微软雅黑" panose="020B0503020204020204" pitchFamily="34" charset="-122"/>
                <a:sym typeface="+mn-ea"/>
              </a:rPr>
              <a:t>50mm</a:t>
            </a:r>
            <a:r>
              <a:rPr lang="zh-CN" altLang="en-US" sz="1200" dirty="0">
                <a:solidFill>
                  <a:schemeClr val="bg1"/>
                </a:solidFill>
                <a:latin typeface="微软雅黑" panose="020B0503020204020204" pitchFamily="34" charset="-122"/>
                <a:ea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sym typeface="+mn-ea"/>
              </a:rPr>
              <a:t>容量</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dirty="0">
                <a:solidFill>
                  <a:schemeClr val="bg1"/>
                </a:solidFill>
                <a:latin typeface="微软雅黑" panose="020B0503020204020204" pitchFamily="34" charset="-122"/>
                <a:ea typeface="微软雅黑" panose="020B0503020204020204" pitchFamily="34" charset="-122"/>
                <a:sym typeface="+mn-ea"/>
              </a:rPr>
              <a:t>300ML</a:t>
            </a:r>
            <a:r>
              <a:rPr lang="zh-CN" altLang="en-US" sz="1200" dirty="0">
                <a:solidFill>
                  <a:schemeClr val="bg1"/>
                </a:solidFill>
                <a:latin typeface="微软雅黑" panose="020B0503020204020204" pitchFamily="34" charset="-122"/>
                <a:ea typeface="微软雅黑" panose="020B0503020204020204" pitchFamily="34" charset="-122"/>
                <a:sym typeface="+mn-ea"/>
              </a:rPr>
              <a:t>  </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1200" b="1" dirty="0">
                <a:solidFill>
                  <a:schemeClr val="bg1"/>
                </a:solidFill>
                <a:latin typeface="微软雅黑" panose="020B0503020204020204" pitchFamily="34" charset="-122"/>
                <a:ea typeface="微软雅黑" panose="020B0503020204020204" pitchFamily="34" charset="-122"/>
                <a:sym typeface="+mn-ea"/>
              </a:rPr>
              <a:t> 功能：智能水感，灯光</a:t>
            </a:r>
            <a:r>
              <a:rPr lang="en-US" altLang="zh-CN" sz="1200" b="1" dirty="0">
                <a:solidFill>
                  <a:schemeClr val="bg1"/>
                </a:solidFill>
                <a:latin typeface="微软雅黑" panose="020B0503020204020204" pitchFamily="34" charset="-122"/>
                <a:ea typeface="微软雅黑" panose="020B0503020204020204" pitchFamily="34" charset="-122"/>
                <a:sym typeface="+mn-ea"/>
              </a:rPr>
              <a:t>LOGO</a:t>
            </a:r>
            <a:r>
              <a:rPr lang="zh-CN" altLang="en-US" sz="1200" b="1" dirty="0">
                <a:solidFill>
                  <a:schemeClr val="bg1"/>
                </a:solidFill>
                <a:latin typeface="微软雅黑" panose="020B0503020204020204" pitchFamily="34" charset="-122"/>
                <a:ea typeface="微软雅黑" panose="020B0503020204020204" pitchFamily="34" charset="-122"/>
                <a:sym typeface="+mn-ea"/>
              </a:rPr>
              <a:t>显示</a:t>
            </a:r>
          </a:p>
        </p:txBody>
      </p:sp>
      <p:sp>
        <p:nvSpPr>
          <p:cNvPr id="9" name="文本框 8"/>
          <p:cNvSpPr txBox="1"/>
          <p:nvPr/>
        </p:nvSpPr>
        <p:spPr>
          <a:xfrm>
            <a:off x="1405255" y="6101715"/>
            <a:ext cx="4283710" cy="275590"/>
          </a:xfrm>
          <a:prstGeom prst="rect">
            <a:avLst/>
          </a:prstGeom>
          <a:noFill/>
          <a:ln>
            <a:solidFill>
              <a:schemeClr val="bg1">
                <a:lumMod val="75000"/>
              </a:schemeClr>
            </a:solidFill>
          </a:ln>
        </p:spPr>
        <p:txBody>
          <a:bodyPr wrap="square" rtlCol="0">
            <a:spAutoFit/>
          </a:bodyPr>
          <a:lstStyle/>
          <a:p>
            <a:pPr algn="l">
              <a:lnSpc>
                <a:spcPct val="100000"/>
              </a:lnSpc>
              <a:buNone/>
            </a:pPr>
            <a:r>
              <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尺寸：</a:t>
            </a:r>
            <a:r>
              <a:rPr kumimoji="1"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210X145X24mm </a:t>
            </a:r>
            <a:r>
              <a:rPr kumimoji="1"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功能：</a:t>
            </a:r>
            <a:r>
              <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智能感应，灯光</a:t>
            </a:r>
            <a:r>
              <a:rPr kumimoji="1"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LOGO</a:t>
            </a:r>
            <a:r>
              <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显示</a:t>
            </a:r>
          </a:p>
        </p:txBody>
      </p:sp>
      <p:sp>
        <p:nvSpPr>
          <p:cNvPr id="15" name="文本框 14"/>
          <p:cNvSpPr txBox="1"/>
          <p:nvPr/>
        </p:nvSpPr>
        <p:spPr>
          <a:xfrm>
            <a:off x="231140" y="3351530"/>
            <a:ext cx="1084580" cy="275590"/>
          </a:xfrm>
          <a:prstGeom prst="rect">
            <a:avLst/>
          </a:prstGeom>
          <a:noFill/>
        </p:spPr>
        <p:txBody>
          <a:bodyPr wrap="none" rtlCol="0" anchor="t">
            <a:spAutoFit/>
          </a:bodyPr>
          <a:lstStyle/>
          <a:p>
            <a:r>
              <a:rPr kumimoji="1"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水感</a:t>
            </a:r>
            <a:r>
              <a:rPr kumimoji="1" lang="zh-CN" altLang="en-US" sz="1200" b="1" u="sng"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LOGO</a:t>
            </a:r>
            <a:r>
              <a:rPr kumimoji="1"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杯</a:t>
            </a:r>
          </a:p>
        </p:txBody>
      </p:sp>
      <p:sp>
        <p:nvSpPr>
          <p:cNvPr id="16" name="文本框 15"/>
          <p:cNvSpPr txBox="1"/>
          <p:nvPr/>
        </p:nvSpPr>
        <p:spPr>
          <a:xfrm>
            <a:off x="299403" y="4152900"/>
            <a:ext cx="948055" cy="275590"/>
          </a:xfrm>
          <a:prstGeom prst="rect">
            <a:avLst/>
          </a:prstGeom>
          <a:noFill/>
        </p:spPr>
        <p:txBody>
          <a:bodyPr wrap="none" rtlCol="0" anchor="t">
            <a:spAutoFit/>
          </a:bodyPr>
          <a:lstStyle/>
          <a:p>
            <a:r>
              <a:rPr kumimoji="1"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商务签字笔</a:t>
            </a:r>
          </a:p>
        </p:txBody>
      </p:sp>
      <p:sp>
        <p:nvSpPr>
          <p:cNvPr id="19" name="文本框 18"/>
          <p:cNvSpPr txBox="1"/>
          <p:nvPr/>
        </p:nvSpPr>
        <p:spPr>
          <a:xfrm>
            <a:off x="231140" y="6101715"/>
            <a:ext cx="1084580" cy="275590"/>
          </a:xfrm>
          <a:prstGeom prst="rect">
            <a:avLst/>
          </a:prstGeom>
          <a:noFill/>
        </p:spPr>
        <p:txBody>
          <a:bodyPr wrap="none" rtlCol="0" anchor="t">
            <a:spAutoFit/>
          </a:bodyPr>
          <a:lstStyle/>
          <a:p>
            <a:r>
              <a:rPr kumimoji="1"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智能</a:t>
            </a:r>
            <a:r>
              <a:rPr kumimoji="1" lang="en-US" altLang="zh-CN"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LOGO</a:t>
            </a:r>
            <a:r>
              <a:rPr kumimoji="1"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本</a:t>
            </a:r>
          </a:p>
        </p:txBody>
      </p:sp>
      <p:sp>
        <p:nvSpPr>
          <p:cNvPr id="20" name="等腰三角形 19"/>
          <p:cNvSpPr/>
          <p:nvPr/>
        </p:nvSpPr>
        <p:spPr>
          <a:xfrm rot="5400000">
            <a:off x="1262380" y="3399155"/>
            <a:ext cx="180975" cy="180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1262380" y="4200525"/>
            <a:ext cx="180975" cy="180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rot="5400000">
            <a:off x="1262380" y="6149340"/>
            <a:ext cx="180975" cy="180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618490" y="1398905"/>
            <a:ext cx="1584960" cy="398780"/>
          </a:xfrm>
          <a:prstGeom prst="rect">
            <a:avLst/>
          </a:prstGeom>
          <a:noFill/>
        </p:spPr>
        <p:txBody>
          <a:bodyPr wrap="square" rtlCol="0">
            <a:spAutoFit/>
          </a:bodyPr>
          <a:lstStyle/>
          <a:p>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礼盒形式：上下盖          </a:t>
            </a:r>
            <a:r>
              <a:rPr lang="zh-CN" alt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文本框 25"/>
          <p:cNvSpPr txBox="1"/>
          <p:nvPr/>
        </p:nvSpPr>
        <p:spPr>
          <a:xfrm>
            <a:off x="610235" y="1887220"/>
            <a:ext cx="2375535" cy="922020"/>
          </a:xfrm>
          <a:prstGeom prst="rect">
            <a:avLst/>
          </a:prstGeom>
          <a:noFill/>
        </p:spPr>
        <p:txBody>
          <a:bodyPr wrap="square" rtlCol="0" anchor="t">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sym typeface="+mn-ea"/>
              </a:rPr>
              <a:t> </a:t>
            </a:r>
            <a:r>
              <a:rPr lang="en-US" altLang="zh-CN" sz="1200" b="1" dirty="0">
                <a:solidFill>
                  <a:schemeClr val="bg1"/>
                </a:solidFill>
                <a:latin typeface="微软雅黑" panose="020B0503020204020204" pitchFamily="34" charset="-122"/>
                <a:ea typeface="微软雅黑" panose="020B0503020204020204" pitchFamily="34" charset="-122"/>
                <a:sym typeface="+mn-ea"/>
              </a:rPr>
              <a:t>[</a:t>
            </a:r>
            <a:r>
              <a:rPr lang="zh-CN" altLang="en-US" sz="1200" b="1" dirty="0">
                <a:solidFill>
                  <a:schemeClr val="bg1"/>
                </a:solidFill>
                <a:latin typeface="微软雅黑" panose="020B0503020204020204" pitchFamily="34" charset="-122"/>
                <a:ea typeface="微软雅黑" panose="020B0503020204020204" pitchFamily="34" charset="-122"/>
                <a:sym typeface="+mn-ea"/>
              </a:rPr>
              <a:t>礼盒</a:t>
            </a:r>
            <a:r>
              <a:rPr lang="zh-CN" altLang="zh-CN" sz="1200" b="1" dirty="0">
                <a:solidFill>
                  <a:schemeClr val="bg1"/>
                </a:solidFill>
                <a:latin typeface="微软雅黑" panose="020B0503020204020204" pitchFamily="34" charset="-122"/>
                <a:ea typeface="微软雅黑" panose="020B0503020204020204" pitchFamily="34" charset="-122"/>
                <a:sym typeface="+mn-ea"/>
              </a:rPr>
              <a:t>尺寸</a:t>
            </a:r>
            <a:r>
              <a:rPr lang="zh-CN" altLang="en-US" sz="1200" b="1" dirty="0">
                <a:solidFill>
                  <a:schemeClr val="bg1"/>
                </a:solidFill>
                <a:latin typeface="微软雅黑" panose="020B0503020204020204" pitchFamily="34" charset="-122"/>
                <a:ea typeface="微软雅黑" panose="020B0503020204020204" pitchFamily="34" charset="-122"/>
                <a:sym typeface="+mn-ea"/>
              </a:rPr>
              <a:t> </a:t>
            </a:r>
            <a:r>
              <a:rPr lang="en-US" altLang="zh-CN" sz="1200" b="1" dirty="0">
                <a:solidFill>
                  <a:schemeClr val="bg1"/>
                </a:solidFill>
                <a:latin typeface="微软雅黑" panose="020B0503020204020204" pitchFamily="34" charset="-122"/>
                <a:ea typeface="微软雅黑" panose="020B0503020204020204" pitchFamily="34" charset="-122"/>
                <a:sym typeface="+mn-ea"/>
              </a:rPr>
              <a:t>]</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dirty="0">
                <a:solidFill>
                  <a:schemeClr val="bg1"/>
                </a:solidFill>
                <a:latin typeface="微软雅黑" panose="020B0503020204020204" pitchFamily="34" charset="-122"/>
                <a:ea typeface="微软雅黑" panose="020B0503020204020204" pitchFamily="34" charset="-122"/>
                <a:sym typeface="+mn-ea"/>
              </a:rPr>
              <a:t>340</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dirty="0">
                <a:solidFill>
                  <a:schemeClr val="bg1"/>
                </a:solidFill>
                <a:latin typeface="微软雅黑" panose="020B0503020204020204" pitchFamily="34" charset="-122"/>
                <a:ea typeface="微软雅黑" panose="020B0503020204020204" pitchFamily="34" charset="-122"/>
                <a:sym typeface="+mn-ea"/>
              </a:rPr>
              <a:t>260</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dirty="0">
                <a:solidFill>
                  <a:schemeClr val="bg1"/>
                </a:solidFill>
                <a:latin typeface="微软雅黑" panose="020B0503020204020204" pitchFamily="34" charset="-122"/>
                <a:ea typeface="微软雅黑" panose="020B0503020204020204" pitchFamily="34" charset="-122"/>
                <a:sym typeface="+mn-ea"/>
              </a:rPr>
              <a:t>80</a:t>
            </a:r>
            <a:r>
              <a:rPr lang="zh-CN" altLang="en-US" sz="1200" dirty="0">
                <a:solidFill>
                  <a:schemeClr val="bg1"/>
                </a:solidFill>
                <a:latin typeface="微软雅黑" panose="020B0503020204020204" pitchFamily="34" charset="-122"/>
                <a:ea typeface="微软雅黑" panose="020B0503020204020204" pitchFamily="34" charset="-122"/>
                <a:sym typeface="+mn-ea"/>
              </a:rPr>
              <a:t>mm</a:t>
            </a:r>
          </a:p>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毛重：</a:t>
            </a:r>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520</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克</a:t>
            </a:r>
          </a:p>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sym typeface="+mn-ea"/>
              </a:rPr>
              <a:t>装箱数：</a:t>
            </a:r>
            <a:r>
              <a:rPr lang="en-US" altLang="zh-CN" sz="1200" dirty="0">
                <a:solidFill>
                  <a:schemeClr val="bg1"/>
                </a:solidFill>
                <a:latin typeface="微软雅黑" panose="020B0503020204020204" pitchFamily="34" charset="-122"/>
                <a:ea typeface="微软雅黑" panose="020B0503020204020204" pitchFamily="34" charset="-122"/>
                <a:sym typeface="+mn-ea"/>
              </a:rPr>
              <a:t>10</a:t>
            </a:r>
            <a:r>
              <a:rPr lang="zh-CN" altLang="en-US" sz="1200" dirty="0">
                <a:solidFill>
                  <a:schemeClr val="bg1"/>
                </a:solidFill>
                <a:latin typeface="微软雅黑" panose="020B0503020204020204" pitchFamily="34" charset="-122"/>
                <a:ea typeface="微软雅黑" panose="020B0503020204020204" pitchFamily="34" charset="-122"/>
                <a:sym typeface="+mn-ea"/>
              </a:rPr>
              <a:t>个</a:t>
            </a:r>
            <a:r>
              <a:rPr lang="en-US" altLang="zh-CN" sz="1200" dirty="0">
                <a:solidFill>
                  <a:schemeClr val="bg1"/>
                </a:solidFill>
                <a:latin typeface="微软雅黑" panose="020B0503020204020204" pitchFamily="34" charset="-122"/>
                <a:ea typeface="微软雅黑" panose="020B0503020204020204" pitchFamily="34" charset="-122"/>
                <a:sym typeface="+mn-ea"/>
              </a:rPr>
              <a:t>/</a:t>
            </a:r>
            <a:r>
              <a:rPr lang="zh-CN" altLang="en-US" sz="1200" dirty="0">
                <a:solidFill>
                  <a:schemeClr val="bg1"/>
                </a:solidFill>
                <a:latin typeface="微软雅黑" panose="020B0503020204020204" pitchFamily="34" charset="-122"/>
                <a:ea typeface="微软雅黑" panose="020B0503020204020204" pitchFamily="34" charset="-122"/>
                <a:sym typeface="+mn-ea"/>
              </a:rPr>
              <a:t>箱     </a:t>
            </a:r>
            <a:endParaRPr lang="zh-CN" altLang="en-US" sz="1200" dirty="0">
              <a:solidFill>
                <a:schemeClr val="bg1"/>
              </a:solidFill>
              <a:latin typeface="Arial" panose="020B0604020202020204" pitchFamily="34" charset="0"/>
              <a:ea typeface="微软雅黑" panose="020B0503020204020204" pitchFamily="34" charset="-122"/>
              <a:sym typeface="宋体" panose="02010600030101010101" pitchFamily="2" charset="-122"/>
            </a:endParaRPr>
          </a:p>
        </p:txBody>
      </p:sp>
      <p:sp>
        <p:nvSpPr>
          <p:cNvPr id="14" name="文本框 13"/>
          <p:cNvSpPr txBox="1"/>
          <p:nvPr/>
        </p:nvSpPr>
        <p:spPr>
          <a:xfrm>
            <a:off x="3237230" y="2141220"/>
            <a:ext cx="1535998" cy="861774"/>
          </a:xfrm>
          <a:prstGeom prst="rect">
            <a:avLst/>
          </a:prstGeom>
          <a:noFill/>
        </p:spPr>
        <p:txBody>
          <a:bodyPr wrap="none" rtlCol="0" anchor="t">
            <a:spAutoFit/>
          </a:bodyPr>
          <a:lstStyle/>
          <a:p>
            <a:pPr algn="l"/>
            <a:r>
              <a:rPr lang="zh-CN" altLang="en-US" sz="16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零售价：</a:t>
            </a:r>
            <a:r>
              <a:rPr lang="en-US" altLang="zh-CN" sz="16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455.0</a:t>
            </a:r>
          </a:p>
          <a:p>
            <a:pPr algn="l"/>
            <a:r>
              <a:rPr lang="zh-CN" altLang="en-US" sz="16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出货价：</a:t>
            </a:r>
            <a:r>
              <a:rPr lang="en-US" altLang="zh-CN" sz="1600"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206.0</a:t>
            </a:r>
          </a:p>
          <a:p>
            <a:pPr algn="l"/>
            <a:endParaRPr lang="en-US" altLang="zh-CN"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05255" y="4542155"/>
            <a:ext cx="4525010" cy="645160"/>
          </a:xfrm>
          <a:prstGeom prst="rect">
            <a:avLst/>
          </a:prstGeom>
          <a:noFill/>
          <a:ln>
            <a:solidFill>
              <a:schemeClr val="bg1">
                <a:lumMod val="75000"/>
              </a:schemeClr>
            </a:solidFill>
          </a:ln>
        </p:spPr>
        <p:txBody>
          <a:bodyPr wrap="square" rtlCol="0">
            <a:spAutoFit/>
          </a:bodyPr>
          <a:lstStyle/>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sym typeface="+mn-ea"/>
              </a:rPr>
              <a:t>内置百度智能      尺寸</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a:solidFill>
                  <a:schemeClr val="bg1"/>
                </a:solidFill>
                <a:sym typeface="+mn-ea"/>
              </a:rPr>
              <a:t>70*55</a:t>
            </a:r>
            <a:r>
              <a:rPr lang="zh-CN" altLang="en-US" sz="1200" dirty="0">
                <a:solidFill>
                  <a:schemeClr val="bg1"/>
                </a:solidFill>
                <a:latin typeface="微软雅黑" panose="020B0503020204020204" pitchFamily="34" charset="-122"/>
                <a:ea typeface="微软雅黑" panose="020B0503020204020204" pitchFamily="34" charset="-122"/>
                <a:sym typeface="+mn-ea"/>
              </a:rPr>
              <a:t>*</a:t>
            </a:r>
            <a:r>
              <a:rPr lang="en-US" altLang="zh-CN" sz="1200">
                <a:solidFill>
                  <a:schemeClr val="bg1"/>
                </a:solidFill>
                <a:sym typeface="+mn-ea"/>
              </a:rPr>
              <a:t>40mm</a:t>
            </a:r>
            <a:r>
              <a:rPr lang="zh-CN" altLang="en-US" sz="1200" dirty="0">
                <a:solidFill>
                  <a:schemeClr val="bg1"/>
                </a:solidFill>
                <a:latin typeface="微软雅黑" panose="020B0503020204020204" pitchFamily="34" charset="-122"/>
                <a:ea typeface="微软雅黑" panose="020B0503020204020204" pitchFamily="34" charset="-122"/>
                <a:sym typeface="+mn-ea"/>
              </a:rPr>
              <a:t>   </a:t>
            </a:r>
            <a:endParaRPr lang="zh-CN" altLang="en-US" sz="1200" b="1"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200" b="1" dirty="0">
                <a:solidFill>
                  <a:schemeClr val="bg1"/>
                </a:solidFill>
                <a:latin typeface="微软雅黑" panose="020B0503020204020204" pitchFamily="34" charset="-122"/>
                <a:ea typeface="微软雅黑" panose="020B0503020204020204" pitchFamily="34" charset="-122"/>
                <a:sym typeface="+mn-ea"/>
              </a:rPr>
              <a:t>功能：</a:t>
            </a:r>
            <a:r>
              <a:rPr lang="zh-CN" altLang="en-US" sz="1200" dirty="0">
                <a:solidFill>
                  <a:schemeClr val="bg1"/>
                </a:solidFill>
                <a:latin typeface="微软雅黑" panose="020B0503020204020204" pitchFamily="34" charset="-122"/>
                <a:ea typeface="微软雅黑" panose="020B0503020204020204" pitchFamily="34" charset="-122"/>
                <a:sym typeface="+mn-ea"/>
              </a:rPr>
              <a:t>海量音乐、外语翻译、人机互动、智能导航、免提通话</a:t>
            </a:r>
            <a:endPar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294323" y="4726940"/>
            <a:ext cx="958215" cy="275590"/>
          </a:xfrm>
          <a:prstGeom prst="rect">
            <a:avLst/>
          </a:prstGeom>
          <a:noFill/>
        </p:spPr>
        <p:txBody>
          <a:bodyPr wrap="none" rtlCol="0" anchor="t">
            <a:spAutoFit/>
          </a:bodyPr>
          <a:lstStyle/>
          <a:p>
            <a:r>
              <a:rPr kumimoji="1" lang="en-US" altLang="zh-CN"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AI</a:t>
            </a:r>
            <a:r>
              <a:rPr kumimoji="1"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蓝牙音箱</a:t>
            </a:r>
          </a:p>
        </p:txBody>
      </p:sp>
      <p:sp>
        <p:nvSpPr>
          <p:cNvPr id="11" name="等腰三角形 10"/>
          <p:cNvSpPr/>
          <p:nvPr/>
        </p:nvSpPr>
        <p:spPr>
          <a:xfrm rot="5400000">
            <a:off x="1262380" y="4774565"/>
            <a:ext cx="180975" cy="180975"/>
          </a:xfrm>
          <a:prstGeom prst="triangl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solidFill>
                <a:schemeClr val="accent1"/>
              </a:solidFill>
              <a:effectLst>
                <a:outerShdw blurRad="38100" dist="25400" dir="5400000" algn="ctr" rotWithShape="0">
                  <a:srgbClr val="6E747A">
                    <a:alpha val="43000"/>
                  </a:srgbClr>
                </a:outerShdw>
              </a:effectLst>
            </a:endParaRPr>
          </a:p>
        </p:txBody>
      </p:sp>
      <p:sp>
        <p:nvSpPr>
          <p:cNvPr id="10" name="文本框 9"/>
          <p:cNvSpPr txBox="1"/>
          <p:nvPr/>
        </p:nvSpPr>
        <p:spPr>
          <a:xfrm>
            <a:off x="1405255" y="5341620"/>
            <a:ext cx="4215130" cy="607695"/>
          </a:xfrm>
          <a:prstGeom prst="rect">
            <a:avLst/>
          </a:prstGeom>
          <a:noFill/>
          <a:ln>
            <a:solidFill>
              <a:schemeClr val="bg1">
                <a:lumMod val="75000"/>
              </a:schemeClr>
            </a:solidFill>
          </a:ln>
        </p:spPr>
        <p:txBody>
          <a:bodyPr wrap="square" rtlCol="0">
            <a:spAutoFit/>
          </a:bodyPr>
          <a:lstStyle/>
          <a:p>
            <a:pPr algn="l">
              <a:lnSpc>
                <a:spcPct val="140000"/>
              </a:lnSpc>
              <a:buNone/>
            </a:pPr>
            <a:r>
              <a:rPr sz="1200" b="1">
                <a:solidFill>
                  <a:schemeClr val="bg1"/>
                </a:solidFill>
                <a:latin typeface="微软雅黑" panose="020B0503020204020204" pitchFamily="34" charset="-122"/>
                <a:ea typeface="微软雅黑" panose="020B0503020204020204" pitchFamily="34" charset="-122"/>
                <a:sym typeface="+mn-ea"/>
              </a:rPr>
              <a:t>尺寸</a:t>
            </a:r>
            <a:r>
              <a:rPr sz="1200">
                <a:solidFill>
                  <a:schemeClr val="bg1"/>
                </a:solidFill>
                <a:latin typeface="微软雅黑" panose="020B0503020204020204" pitchFamily="34" charset="-122"/>
                <a:ea typeface="微软雅黑" panose="020B0503020204020204" pitchFamily="34" charset="-122"/>
                <a:sym typeface="+mn-ea"/>
              </a:rPr>
              <a:t>：</a:t>
            </a:r>
            <a:r>
              <a:rPr lang="en-US" sz="1200">
                <a:solidFill>
                  <a:schemeClr val="bg1"/>
                </a:solidFill>
                <a:latin typeface="微软雅黑" panose="020B0503020204020204" pitchFamily="34" charset="-122"/>
                <a:ea typeface="微软雅黑" panose="020B0503020204020204" pitchFamily="34" charset="-122"/>
                <a:sym typeface="+mn-ea"/>
              </a:rPr>
              <a:t>100mmx15mmx15mm</a:t>
            </a:r>
            <a:r>
              <a:rPr sz="1200">
                <a:solidFill>
                  <a:schemeClr val="bg1"/>
                </a:solidFill>
                <a:latin typeface="微软雅黑" panose="020B0503020204020204" pitchFamily="34" charset="-122"/>
                <a:ea typeface="微软雅黑" panose="020B0503020204020204" pitchFamily="34" charset="-122"/>
                <a:sym typeface="+mn-ea"/>
              </a:rPr>
              <a:t>             </a:t>
            </a:r>
          </a:p>
          <a:p>
            <a:pPr algn="l">
              <a:lnSpc>
                <a:spcPct val="140000"/>
              </a:lnSpc>
              <a:buNone/>
            </a:pPr>
            <a:r>
              <a:rPr lang="zh-CN" sz="1200" b="1">
                <a:solidFill>
                  <a:schemeClr val="bg1"/>
                </a:solidFill>
                <a:latin typeface="微软雅黑" panose="020B0503020204020204" pitchFamily="34" charset="-122"/>
                <a:ea typeface="微软雅黑" panose="020B0503020204020204" pitchFamily="34" charset="-122"/>
                <a:sym typeface="+mn-ea"/>
              </a:rPr>
              <a:t>功能：</a:t>
            </a:r>
            <a:r>
              <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三合一数据线</a:t>
            </a:r>
            <a:r>
              <a:rPr sz="1200">
                <a:solidFill>
                  <a:schemeClr val="bg1"/>
                </a:solidFill>
                <a:latin typeface="微软雅黑" panose="020B0503020204020204" pitchFamily="34" charset="-122"/>
                <a:ea typeface="微软雅黑" panose="020B0503020204020204" pitchFamily="34" charset="-122"/>
                <a:sym typeface="+mn-ea"/>
              </a:rPr>
              <a:t>( 苹果、安卓、TYPE-C三头 )</a:t>
            </a:r>
            <a:r>
              <a:rPr kumimoji="1"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、钥匙扣</a:t>
            </a:r>
          </a:p>
        </p:txBody>
      </p:sp>
      <p:sp>
        <p:nvSpPr>
          <p:cNvPr id="12" name="文本框 11"/>
          <p:cNvSpPr txBox="1"/>
          <p:nvPr/>
        </p:nvSpPr>
        <p:spPr>
          <a:xfrm>
            <a:off x="453390" y="5481955"/>
            <a:ext cx="640080" cy="275590"/>
          </a:xfrm>
          <a:prstGeom prst="rect">
            <a:avLst/>
          </a:prstGeom>
          <a:noFill/>
        </p:spPr>
        <p:txBody>
          <a:bodyPr wrap="none" rtlCol="0" anchor="t">
            <a:spAutoFit/>
          </a:bodyPr>
          <a:lstStyle/>
          <a:p>
            <a:r>
              <a:rPr kumimoji="1" lang="zh-CN" altLang="en-US" sz="12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数据线</a:t>
            </a:r>
          </a:p>
        </p:txBody>
      </p:sp>
      <p:sp>
        <p:nvSpPr>
          <p:cNvPr id="13" name="等腰三角形 12"/>
          <p:cNvSpPr/>
          <p:nvPr/>
        </p:nvSpPr>
        <p:spPr>
          <a:xfrm rot="5400000">
            <a:off x="1262380" y="5529580"/>
            <a:ext cx="180975" cy="1809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350895" y="1682750"/>
            <a:ext cx="1319530" cy="368300"/>
          </a:xfrm>
          <a:prstGeom prst="rect">
            <a:avLst/>
          </a:prstGeom>
          <a:noFill/>
        </p:spPr>
        <p:txBody>
          <a:bodyPr wrap="none" rtlCol="0" anchor="t">
            <a:spAutoFit/>
          </a:bodyPr>
          <a:lstStyle/>
          <a:p>
            <a:pPr algn="l"/>
            <a:r>
              <a:rPr lang="en-US" altLang="zh-CN"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sym typeface="+mn-ea"/>
              </a:rPr>
              <a:t>NO. OV68</a:t>
            </a:r>
          </a:p>
        </p:txBody>
      </p:sp>
      <p:cxnSp>
        <p:nvCxnSpPr>
          <p:cNvPr id="28" name="直接连接符 27"/>
          <p:cNvCxnSpPr/>
          <p:nvPr>
            <p:custDataLst>
              <p:tags r:id="rId1"/>
            </p:custDataLst>
          </p:nvPr>
        </p:nvCxnSpPr>
        <p:spPr>
          <a:xfrm>
            <a:off x="10477500" y="4932680"/>
            <a:ext cx="0" cy="8331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477500" y="5710555"/>
            <a:ext cx="1513205" cy="521970"/>
          </a:xfrm>
          <a:prstGeom prst="rect">
            <a:avLst/>
          </a:prstGeom>
          <a:noFill/>
          <a:ln>
            <a:solidFill>
              <a:schemeClr val="bg1"/>
            </a:solidFill>
          </a:ln>
        </p:spPr>
        <p:txBody>
          <a:bodyPr wrap="square" rtlCol="0" anchor="t">
            <a:spAutoFit/>
          </a:bodyPr>
          <a:lstStyle/>
          <a:p>
            <a:r>
              <a:rPr lang="zh-CN"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显屏发光</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LOGO</a:t>
            </a:r>
          </a:p>
          <a:p>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内容定制</a:t>
            </a:r>
          </a:p>
        </p:txBody>
      </p:sp>
      <p:sp>
        <p:nvSpPr>
          <p:cNvPr id="3" name="文本框 2"/>
          <p:cNvSpPr txBox="1"/>
          <p:nvPr>
            <p:custDataLst>
              <p:tags r:id="rId2"/>
            </p:custDataLst>
          </p:nvPr>
        </p:nvSpPr>
        <p:spPr>
          <a:xfrm>
            <a:off x="6851015" y="1222375"/>
            <a:ext cx="1249680" cy="460375"/>
          </a:xfrm>
          <a:prstGeom prst="rect">
            <a:avLst/>
          </a:prstGeom>
          <a:noFill/>
          <a:ln>
            <a:solidFill>
              <a:schemeClr val="bg1">
                <a:lumMod val="50000"/>
              </a:schemeClr>
            </a:solidFill>
          </a:ln>
        </p:spPr>
        <p:txBody>
          <a:bodyPr wrap="none" rtlCol="0" anchor="t">
            <a:spAutoFit/>
          </a:bodyPr>
          <a:lstStyle/>
          <a:p>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杯体冷光机雕刻</a:t>
            </a:r>
          </a:p>
          <a:p>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一个起订</a:t>
            </a:r>
          </a:p>
        </p:txBody>
      </p:sp>
      <p:cxnSp>
        <p:nvCxnSpPr>
          <p:cNvPr id="4" name="直接连接符 3"/>
          <p:cNvCxnSpPr/>
          <p:nvPr>
            <p:custDataLst>
              <p:tags r:id="rId3"/>
            </p:custDataLst>
          </p:nvPr>
        </p:nvCxnSpPr>
        <p:spPr>
          <a:xfrm>
            <a:off x="7323455" y="1682750"/>
            <a:ext cx="0" cy="156273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4"/>
            </p:custDataLst>
          </p:nvPr>
        </p:nvSpPr>
        <p:spPr>
          <a:xfrm>
            <a:off x="6534785" y="5820410"/>
            <a:ext cx="1237615" cy="460375"/>
          </a:xfrm>
          <a:prstGeom prst="rect">
            <a:avLst/>
          </a:prstGeom>
          <a:noFill/>
          <a:ln>
            <a:solidFill>
              <a:schemeClr val="bg1"/>
            </a:solidFill>
          </a:ln>
        </p:spPr>
        <p:txBody>
          <a:bodyPr wrap="none" rtlCol="0" anchor="t">
            <a:spAutoFit/>
          </a:bodyPr>
          <a:lstStyle/>
          <a:p>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底部灯光</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LOGO</a:t>
            </a:r>
          </a:p>
          <a:p>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内容定制</a:t>
            </a:r>
          </a:p>
        </p:txBody>
      </p:sp>
      <p:cxnSp>
        <p:nvCxnSpPr>
          <p:cNvPr id="29" name="直接连接符 28"/>
          <p:cNvCxnSpPr/>
          <p:nvPr>
            <p:custDataLst>
              <p:tags r:id="rId5"/>
            </p:custDataLst>
          </p:nvPr>
        </p:nvCxnSpPr>
        <p:spPr>
          <a:xfrm flipH="1">
            <a:off x="7099300" y="4648835"/>
            <a:ext cx="16510" cy="1168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custDataLst>
              <p:tags r:id="rId6"/>
            </p:custDataLst>
          </p:nvPr>
        </p:nvSpPr>
        <p:spPr>
          <a:xfrm>
            <a:off x="8580120" y="1290320"/>
            <a:ext cx="1461135" cy="275590"/>
          </a:xfrm>
          <a:prstGeom prst="rect">
            <a:avLst/>
          </a:prstGeom>
          <a:noFill/>
          <a:ln>
            <a:solidFill>
              <a:schemeClr val="bg1">
                <a:lumMod val="50000"/>
              </a:schemeClr>
            </a:solidFill>
          </a:ln>
        </p:spPr>
        <p:txBody>
          <a:bodyPr wrap="none" rtlCol="0" anchor="t">
            <a:spAutoFit/>
          </a:bodyPr>
          <a:lstStyle/>
          <a:p>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可激光</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丝印</a:t>
            </a:r>
            <a:r>
              <a:rPr lang="en-US" altLang="zh-CN" sz="1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LOGO</a:t>
            </a:r>
          </a:p>
        </p:txBody>
      </p:sp>
      <p:cxnSp>
        <p:nvCxnSpPr>
          <p:cNvPr id="31" name="直接连接符 30"/>
          <p:cNvCxnSpPr/>
          <p:nvPr>
            <p:custDataLst>
              <p:tags r:id="rId7"/>
            </p:custDataLst>
          </p:nvPr>
        </p:nvCxnSpPr>
        <p:spPr>
          <a:xfrm>
            <a:off x="8679180" y="1580515"/>
            <a:ext cx="0" cy="199961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8"/>
            </p:custDataLst>
          </p:nvPr>
        </p:nvSpPr>
        <p:spPr>
          <a:xfrm>
            <a:off x="8672830" y="5869940"/>
            <a:ext cx="1162685" cy="460375"/>
          </a:xfrm>
          <a:prstGeom prst="rect">
            <a:avLst/>
          </a:prstGeom>
          <a:noFill/>
          <a:ln>
            <a:solidFill>
              <a:schemeClr val="bg1"/>
            </a:solidFill>
          </a:ln>
        </p:spPr>
        <p:txBody>
          <a:bodyPr wrap="none" rtlCol="0" anchor="t">
            <a:spAutoFit/>
          </a:bodyPr>
          <a:lstStyle/>
          <a:p>
            <a:r>
              <a:rPr lang="zh-CN"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侧面激光</a:t>
            </a:r>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丝印</a:t>
            </a:r>
          </a:p>
          <a:p>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可语音定制</a:t>
            </a:r>
          </a:p>
        </p:txBody>
      </p:sp>
      <p:cxnSp>
        <p:nvCxnSpPr>
          <p:cNvPr id="33" name="直接连接符 32"/>
          <p:cNvCxnSpPr/>
          <p:nvPr>
            <p:custDataLst>
              <p:tags r:id="rId9"/>
            </p:custDataLst>
          </p:nvPr>
        </p:nvCxnSpPr>
        <p:spPr>
          <a:xfrm>
            <a:off x="8672830" y="5233035"/>
            <a:ext cx="6350" cy="7004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动图文件"/>
          <p:cNvPicPr>
            <a:picLocks noChangeAspect="1"/>
          </p:cNvPicPr>
          <p:nvPr/>
        </p:nvPicPr>
        <p:blipFill>
          <a:blip r:embed="rId3"/>
          <a:stretch>
            <a:fillRect/>
          </a:stretch>
        </p:blipFill>
        <p:spPr>
          <a:xfrm>
            <a:off x="0" y="0"/>
            <a:ext cx="12192000" cy="6845300"/>
          </a:xfrm>
          <a:prstGeom prst="rect">
            <a:avLst/>
          </a:prstGeom>
        </p:spPr>
      </p:pic>
      <p:sp>
        <p:nvSpPr>
          <p:cNvPr id="6" name="文本框 5"/>
          <p:cNvSpPr txBox="1"/>
          <p:nvPr/>
        </p:nvSpPr>
        <p:spPr>
          <a:xfrm>
            <a:off x="5966460" y="2047875"/>
            <a:ext cx="3145790" cy="1445260"/>
          </a:xfrm>
          <a:prstGeom prst="rect">
            <a:avLst/>
          </a:prstGeom>
          <a:noFill/>
        </p:spPr>
        <p:txBody>
          <a:bodyPr wrap="square" rtlCol="0" anchor="t">
            <a:spAutoFit/>
          </a:bodyPr>
          <a:lstStyle/>
          <a:p>
            <a:pPr algn="dist"/>
            <a:r>
              <a:rPr lang="zh-CN" altLang="zh-CN" sz="4400" b="1">
                <a:solidFill>
                  <a:schemeClr val="bg1"/>
                </a:solidFill>
              </a:rPr>
              <a:t>智能水感</a:t>
            </a:r>
          </a:p>
          <a:p>
            <a:pPr algn="dist"/>
            <a:r>
              <a:rPr lang="en-US" altLang="zh-CN" sz="4400" b="1">
                <a:solidFill>
                  <a:schemeClr val="bg1"/>
                </a:solidFill>
              </a:rPr>
              <a:t>LOGO</a:t>
            </a:r>
            <a:r>
              <a:rPr lang="zh-CN" altLang="zh-CN" sz="4400" b="1">
                <a:solidFill>
                  <a:schemeClr val="bg1"/>
                </a:solidFill>
              </a:rPr>
              <a:t>杯</a:t>
            </a:r>
          </a:p>
        </p:txBody>
      </p:sp>
      <p:sp>
        <p:nvSpPr>
          <p:cNvPr id="5" name="文本框 4"/>
          <p:cNvSpPr txBox="1"/>
          <p:nvPr/>
        </p:nvSpPr>
        <p:spPr>
          <a:xfrm>
            <a:off x="6071870" y="3581400"/>
            <a:ext cx="2934970" cy="337185"/>
          </a:xfrm>
          <a:prstGeom prst="rect">
            <a:avLst/>
          </a:prstGeom>
          <a:noFill/>
        </p:spPr>
        <p:txBody>
          <a:bodyPr wrap="square" rtlCol="0" anchor="t">
            <a:spAutoFit/>
          </a:bodyPr>
          <a:lstStyle/>
          <a:p>
            <a:pPr algn="dist"/>
            <a:r>
              <a:rPr lang="zh-CN" altLang="zh-CN" sz="1600">
                <a:solidFill>
                  <a:schemeClr val="bg1"/>
                </a:solidFill>
              </a:rPr>
              <a:t>双层隔热，高硼硅玻璃</a:t>
            </a:r>
          </a:p>
        </p:txBody>
      </p:sp>
      <p:pic>
        <p:nvPicPr>
          <p:cNvPr id="2" name="图片 1" descr="玻璃杯 激光字"/>
          <p:cNvPicPr>
            <a:picLocks noChangeAspect="1"/>
          </p:cNvPicPr>
          <p:nvPr/>
        </p:nvPicPr>
        <p:blipFill>
          <a:blip r:embed="rId4"/>
          <a:stretch>
            <a:fillRect/>
          </a:stretch>
        </p:blipFill>
        <p:spPr>
          <a:xfrm>
            <a:off x="4186555" y="2658745"/>
            <a:ext cx="227965" cy="2011680"/>
          </a:xfrm>
          <a:prstGeom prst="rect">
            <a:avLst/>
          </a:prstGeom>
        </p:spPr>
      </p:pic>
      <p:sp>
        <p:nvSpPr>
          <p:cNvPr id="28" name="圆角矩形标注 27"/>
          <p:cNvSpPr/>
          <p:nvPr/>
        </p:nvSpPr>
        <p:spPr>
          <a:xfrm rot="5400000" flipV="1">
            <a:off x="2070735" y="4421505"/>
            <a:ext cx="836295" cy="1440815"/>
          </a:xfrm>
          <a:prstGeom prst="wedgeRoundRectCallout">
            <a:avLst/>
          </a:prstGeom>
          <a:solidFill>
            <a:srgbClr val="9500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768475" y="4740275"/>
            <a:ext cx="1412875" cy="496570"/>
          </a:xfrm>
          <a:prstGeom prst="rect">
            <a:avLst/>
          </a:prstGeom>
          <a:noFill/>
        </p:spPr>
        <p:txBody>
          <a:bodyPr wrap="square" rtlCol="0" anchor="t">
            <a:spAutoFit/>
          </a:bodyPr>
          <a:lstStyle/>
          <a:p>
            <a:pPr algn="ctr">
              <a:lnSpc>
                <a:spcPct val="110000"/>
              </a:lnSpc>
            </a:pPr>
            <a:r>
              <a:rPr lang="zh-CN" altLang="en-US" sz="1200" b="1">
                <a:ln>
                  <a:noFill/>
                </a:ln>
                <a:solidFill>
                  <a:schemeClr val="bg1"/>
                </a:solidFill>
                <a:effectLst/>
                <a:uLnTx/>
                <a:uFillTx/>
                <a:latin typeface="微软雅黑" panose="020B0503020204020204" pitchFamily="34" charset="-122"/>
                <a:ea typeface="微软雅黑" panose="020B0503020204020204" pitchFamily="34" charset="-122"/>
                <a:cs typeface="+mn-ea"/>
                <a:sym typeface="+mn-ea"/>
              </a:rPr>
              <a:t>底部灯光</a:t>
            </a:r>
            <a:r>
              <a:rPr lang="en-US" altLang="zh-CN" sz="1200" b="1">
                <a:ln>
                  <a:noFill/>
                </a:ln>
                <a:solidFill>
                  <a:schemeClr val="bg1"/>
                </a:solidFill>
                <a:effectLst/>
                <a:uLnTx/>
                <a:uFillTx/>
                <a:latin typeface="微软雅黑" panose="020B0503020204020204" pitchFamily="34" charset="-122"/>
                <a:ea typeface="微软雅黑" panose="020B0503020204020204" pitchFamily="34" charset="-122"/>
                <a:cs typeface="+mn-ea"/>
                <a:sym typeface="+mn-ea"/>
              </a:rPr>
              <a:t>LOGO</a:t>
            </a:r>
          </a:p>
          <a:p>
            <a:pPr algn="ctr">
              <a:lnSpc>
                <a:spcPct val="110000"/>
              </a:lnSpc>
            </a:pPr>
            <a:r>
              <a:rPr lang="zh-CN" altLang="en-US" sz="1200">
                <a:ln>
                  <a:noFill/>
                </a:ln>
                <a:solidFill>
                  <a:schemeClr val="bg1"/>
                </a:solidFill>
                <a:effectLst/>
                <a:uLnTx/>
                <a:uFillTx/>
                <a:latin typeface="微软雅黑" panose="020B0503020204020204" pitchFamily="34" charset="-122"/>
                <a:ea typeface="微软雅黑" panose="020B0503020204020204" pitchFamily="34" charset="-122"/>
                <a:cs typeface="+mn-ea"/>
                <a:sym typeface="+mn-ea"/>
              </a:rPr>
              <a:t>内容定制</a:t>
            </a:r>
          </a:p>
        </p:txBody>
      </p:sp>
      <p:sp>
        <p:nvSpPr>
          <p:cNvPr id="3" name="文本框 2"/>
          <p:cNvSpPr txBox="1"/>
          <p:nvPr>
            <p:custDataLst>
              <p:tags r:id="rId1"/>
            </p:custDataLst>
          </p:nvPr>
        </p:nvSpPr>
        <p:spPr>
          <a:xfrm>
            <a:off x="1993265" y="5267960"/>
            <a:ext cx="963295" cy="275590"/>
          </a:xfrm>
          <a:prstGeom prst="rect">
            <a:avLst/>
          </a:prstGeom>
          <a:noFill/>
        </p:spPr>
        <p:txBody>
          <a:bodyPr wrap="none" rtlCol="0" anchor="t">
            <a:spAutoFit/>
          </a:bodyPr>
          <a:lstStyle/>
          <a:p>
            <a:r>
              <a:rPr lang="en-US" altLang="zh-CN" sz="1200">
                <a:solidFill>
                  <a:schemeClr val="bg1"/>
                </a:solidFill>
                <a:latin typeface="微软雅黑" panose="020B0503020204020204" pitchFamily="34" charset="-122"/>
                <a:ea typeface="微软雅黑" panose="020B0503020204020204" pitchFamily="34" charset="-122"/>
                <a:sym typeface="+mn-ea"/>
              </a:rPr>
              <a:t>F5</a:t>
            </a:r>
            <a:r>
              <a:rPr lang="zh-CN" altLang="en-US" sz="1200">
                <a:solidFill>
                  <a:schemeClr val="bg1"/>
                </a:solidFill>
                <a:latin typeface="微软雅黑" panose="020B0503020204020204" pitchFamily="34" charset="-122"/>
                <a:ea typeface="微软雅黑" panose="020B0503020204020204" pitchFamily="34" charset="-122"/>
                <a:sym typeface="+mn-ea"/>
              </a:rPr>
              <a:t>播放动图</a:t>
            </a:r>
            <a:endParaRPr lang="zh-CN" alt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单色+彩色LOGO-19"/>
          <p:cNvPicPr>
            <a:picLocks noChangeAspect="1"/>
          </p:cNvPicPr>
          <p:nvPr/>
        </p:nvPicPr>
        <p:blipFill>
          <a:blip r:embed="rId3"/>
          <a:stretch>
            <a:fillRect/>
          </a:stretch>
        </p:blipFill>
        <p:spPr>
          <a:xfrm>
            <a:off x="10090785" y="-24765"/>
            <a:ext cx="1739265" cy="990600"/>
          </a:xfrm>
          <a:prstGeom prst="rect">
            <a:avLst/>
          </a:prstGeom>
        </p:spPr>
      </p:pic>
      <p:sp>
        <p:nvSpPr>
          <p:cNvPr id="15" name="矩形 14"/>
          <p:cNvSpPr/>
          <p:nvPr/>
        </p:nvSpPr>
        <p:spPr>
          <a:xfrm>
            <a:off x="0" y="6391275"/>
            <a:ext cx="12192000" cy="106680"/>
          </a:xfrm>
          <a:prstGeom prst="rect">
            <a:avLst/>
          </a:prstGeom>
          <a:solidFill>
            <a:srgbClr val="FFBA5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矩形 4"/>
          <p:cNvSpPr/>
          <p:nvPr/>
        </p:nvSpPr>
        <p:spPr>
          <a:xfrm>
            <a:off x="0" y="359410"/>
            <a:ext cx="10195560" cy="172085"/>
          </a:xfrm>
          <a:prstGeom prst="rect">
            <a:avLst/>
          </a:prstGeom>
          <a:solidFill>
            <a:srgbClr val="FFBA5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矩形 1"/>
          <p:cNvSpPr/>
          <p:nvPr/>
        </p:nvSpPr>
        <p:spPr>
          <a:xfrm>
            <a:off x="11759301" y="359154"/>
            <a:ext cx="431947" cy="179978"/>
          </a:xfrm>
          <a:prstGeom prst="rect">
            <a:avLst/>
          </a:prstGeom>
          <a:solidFill>
            <a:srgbClr val="FFB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7" name="文本框 16"/>
          <p:cNvSpPr txBox="1"/>
          <p:nvPr/>
        </p:nvSpPr>
        <p:spPr>
          <a:xfrm>
            <a:off x="8583930" y="335966"/>
            <a:ext cx="1507490" cy="22987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a:ln>
                  <a:noFill/>
                </a:ln>
                <a:solidFill>
                  <a:prstClr val="white"/>
                </a:solidFill>
                <a:effectLst/>
                <a:uLnTx/>
                <a:uFillTx/>
                <a:latin typeface="微软雅黑"/>
                <a:ea typeface="微软雅黑"/>
                <a:cs typeface="+mn-cs"/>
                <a:sym typeface="+mn-ea"/>
              </a:rPr>
              <a:t>小熊萌家电、爱上萌生活</a:t>
            </a:r>
            <a:r>
              <a:rPr kumimoji="0" lang="zh-CN" altLang="en-US" sz="900" b="0" i="0" u="none" strike="noStrike" kern="1200" cap="none" spc="0" normalizeH="0" baseline="0" noProof="0">
                <a:ln>
                  <a:noFill/>
                </a:ln>
                <a:solidFill>
                  <a:prstClr val="black">
                    <a:lumMod val="95000"/>
                    <a:lumOff val="5000"/>
                  </a:prstClr>
                </a:solidFill>
                <a:effectLst/>
                <a:uLnTx/>
                <a:uFillTx/>
                <a:latin typeface="微软雅黑"/>
                <a:ea typeface="微软雅黑"/>
                <a:cs typeface="+mn-ea"/>
              </a:rPr>
              <a:t>  </a:t>
            </a:r>
          </a:p>
        </p:txBody>
      </p:sp>
      <p:sp>
        <p:nvSpPr>
          <p:cNvPr id="12" name="矩形 10"/>
          <p:cNvSpPr>
            <a:spLocks noChangeArrowheads="1"/>
          </p:cNvSpPr>
          <p:nvPr/>
        </p:nvSpPr>
        <p:spPr bwMode="auto">
          <a:xfrm>
            <a:off x="7607113" y="3370472"/>
            <a:ext cx="4223499" cy="2994660"/>
          </a:xfrm>
          <a:prstGeom prst="rect">
            <a:avLst/>
          </a:prstGeom>
          <a:noFill/>
          <a:ln w="9525">
            <a:noFill/>
            <a:miter lim="800000"/>
          </a:ln>
        </p:spPr>
        <p:txBody>
          <a:bodyPr wrap="square" anchor="b" anchorCtr="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GTJ-B10S7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手持挂烫机</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0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市场参考价：</a:t>
            </a:r>
            <a:r>
              <a:rPr kumimoji="0" lang="en-US" altLang="zh-CN" sz="1000" b="0"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268.00</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sz="14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sym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产品材质：</a:t>
            </a:r>
            <a:r>
              <a:rPr kumimoji="0" sz="1000" b="0" i="0" u="none" strike="noStrike" kern="1200" cap="none" spc="0" normalizeH="0" baseline="0" noProof="0" dirty="0" err="1">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铝+PP</a:t>
            </a:r>
            <a:endParaRPr kumimoji="0"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产品参数：</a:t>
            </a:r>
            <a:r>
              <a:rPr kumimoji="0"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功率：</a:t>
            </a:r>
            <a:r>
              <a:rPr kumimoji="0" 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1000</a:t>
            </a:r>
            <a:r>
              <a:rPr kumimoji="0"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W</a:t>
            </a:r>
            <a:r>
              <a:rPr kumimoji="0" 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        </a:t>
            </a:r>
            <a:r>
              <a:rPr kumimoji="0"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容量：</a:t>
            </a:r>
            <a:r>
              <a:rPr kumimoji="0" 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120</a:t>
            </a:r>
            <a:r>
              <a:rPr kumimoji="0" lang="en-US" altLang="zh-CN"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ML</a:t>
            </a:r>
            <a:endParaRPr kumimoji="0"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包装尺寸：</a:t>
            </a:r>
            <a:r>
              <a:rPr kumimoji="0" lang="en-US" altLang="zh-CN"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26.1×19.6×11cm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rPr>
              <a:t>装箱明细：12pcs/箱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ko-KR" sz="1065" b="0"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1. </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小巧易携带</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2. 10</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秒快速，预热出汽</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3. 120mL</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实用水箱</a:t>
            </a:r>
            <a:endParaRPr kumimoji="0"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grpSp>
        <p:nvGrpSpPr>
          <p:cNvPr id="13" name="组合 12"/>
          <p:cNvGrpSpPr/>
          <p:nvPr/>
        </p:nvGrpSpPr>
        <p:grpSpPr>
          <a:xfrm>
            <a:off x="7679055" y="3966846"/>
            <a:ext cx="4151630" cy="1211824"/>
            <a:chOff x="12093" y="4399"/>
            <a:chExt cx="6538" cy="2282"/>
          </a:xfrm>
        </p:grpSpPr>
        <p:cxnSp>
          <p:nvCxnSpPr>
            <p:cNvPr id="14" name="直接连接符 13"/>
            <p:cNvCxnSpPr/>
            <p:nvPr/>
          </p:nvCxnSpPr>
          <p:spPr>
            <a:xfrm>
              <a:off x="12093" y="4399"/>
              <a:ext cx="6537"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2094" y="6681"/>
              <a:ext cx="6537"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19" name="图片 18" descr="5"/>
          <p:cNvPicPr>
            <a:picLocks noChangeAspect="1"/>
          </p:cNvPicPr>
          <p:nvPr/>
        </p:nvPicPr>
        <p:blipFill>
          <a:blip r:embed="rId4"/>
          <a:stretch>
            <a:fillRect/>
          </a:stretch>
        </p:blipFill>
        <p:spPr>
          <a:xfrm>
            <a:off x="8470265" y="1189355"/>
            <a:ext cx="1569085" cy="1962785"/>
          </a:xfrm>
          <a:prstGeom prst="rect">
            <a:avLst/>
          </a:prstGeom>
        </p:spPr>
      </p:pic>
      <p:sp>
        <p:nvSpPr>
          <p:cNvPr id="3" name="矩形 2"/>
          <p:cNvSpPr/>
          <p:nvPr/>
        </p:nvSpPr>
        <p:spPr>
          <a:xfrm rot="5400000">
            <a:off x="552450" y="583565"/>
            <a:ext cx="5220000" cy="5734800"/>
          </a:xfrm>
          <a:prstGeom prst="rect">
            <a:avLst/>
          </a:prstGeom>
          <a:noFill/>
          <a:ln>
            <a:solidFill>
              <a:srgbClr val="A8C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矩形 3"/>
          <p:cNvSpPr/>
          <p:nvPr/>
        </p:nvSpPr>
        <p:spPr>
          <a:xfrm>
            <a:off x="6134735" y="840740"/>
            <a:ext cx="1252800" cy="1252800"/>
          </a:xfrm>
          <a:prstGeom prst="rect">
            <a:avLst/>
          </a:prstGeom>
          <a:noFill/>
          <a:ln w="12700" cmpd="sng">
            <a:solidFill>
              <a:srgbClr val="A8C27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矩形 8"/>
          <p:cNvSpPr/>
          <p:nvPr/>
        </p:nvSpPr>
        <p:spPr>
          <a:xfrm>
            <a:off x="6134735" y="4818960"/>
            <a:ext cx="1252800" cy="1252220"/>
          </a:xfrm>
          <a:prstGeom prst="rect">
            <a:avLst/>
          </a:prstGeom>
          <a:noFill/>
          <a:ln w="12700" cmpd="sng">
            <a:solidFill>
              <a:srgbClr val="A8C27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矩形 9"/>
          <p:cNvSpPr/>
          <p:nvPr/>
        </p:nvSpPr>
        <p:spPr>
          <a:xfrm>
            <a:off x="6134735" y="2167200"/>
            <a:ext cx="1252800" cy="1252220"/>
          </a:xfrm>
          <a:prstGeom prst="rect">
            <a:avLst/>
          </a:prstGeom>
          <a:noFill/>
          <a:ln w="12700" cmpd="sng">
            <a:solidFill>
              <a:srgbClr val="A8C27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 name="矩形 10"/>
          <p:cNvSpPr/>
          <p:nvPr/>
        </p:nvSpPr>
        <p:spPr>
          <a:xfrm>
            <a:off x="6134735" y="3493080"/>
            <a:ext cx="1252800" cy="1252220"/>
          </a:xfrm>
          <a:prstGeom prst="rect">
            <a:avLst/>
          </a:prstGeom>
          <a:noFill/>
          <a:ln w="12700" cmpd="sng">
            <a:solidFill>
              <a:srgbClr val="A8C27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21" name="图片 20" descr="画板 1 副本 3-50"/>
          <p:cNvPicPr>
            <a:picLocks noChangeAspect="1"/>
          </p:cNvPicPr>
          <p:nvPr/>
        </p:nvPicPr>
        <p:blipFill>
          <a:blip r:embed="rId5"/>
          <a:stretch>
            <a:fillRect/>
          </a:stretch>
        </p:blipFill>
        <p:spPr>
          <a:xfrm>
            <a:off x="295275" y="840740"/>
            <a:ext cx="5729605" cy="5208270"/>
          </a:xfrm>
          <a:prstGeom prst="rect">
            <a:avLst/>
          </a:prstGeom>
        </p:spPr>
      </p:pic>
      <p:pic>
        <p:nvPicPr>
          <p:cNvPr id="6" name="图片 5" descr="GTJ-B10S7 挂烫机(绿色) 800 (4)"/>
          <p:cNvPicPr>
            <a:picLocks noChangeAspect="1"/>
          </p:cNvPicPr>
          <p:nvPr/>
        </p:nvPicPr>
        <p:blipFill>
          <a:blip r:embed="rId6"/>
          <a:stretch>
            <a:fillRect/>
          </a:stretch>
        </p:blipFill>
        <p:spPr>
          <a:xfrm>
            <a:off x="6141085" y="3493135"/>
            <a:ext cx="1232535" cy="1232535"/>
          </a:xfrm>
          <a:prstGeom prst="rect">
            <a:avLst/>
          </a:prstGeom>
        </p:spPr>
      </p:pic>
      <p:pic>
        <p:nvPicPr>
          <p:cNvPr id="7" name="图片 6" descr="GTJ-B10S7 挂烫机(绿色) 800 (5)"/>
          <p:cNvPicPr>
            <a:picLocks noChangeAspect="1"/>
          </p:cNvPicPr>
          <p:nvPr/>
        </p:nvPicPr>
        <p:blipFill>
          <a:blip r:embed="rId7"/>
          <a:stretch>
            <a:fillRect/>
          </a:stretch>
        </p:blipFill>
        <p:spPr>
          <a:xfrm>
            <a:off x="6141085" y="4836795"/>
            <a:ext cx="1232535" cy="1232535"/>
          </a:xfrm>
          <a:prstGeom prst="rect">
            <a:avLst/>
          </a:prstGeom>
        </p:spPr>
      </p:pic>
      <p:pic>
        <p:nvPicPr>
          <p:cNvPr id="8" name="图片 7" descr="GTJ-B10S7 挂烫机(绿色) 800 (7)"/>
          <p:cNvPicPr>
            <a:picLocks noChangeAspect="1"/>
          </p:cNvPicPr>
          <p:nvPr/>
        </p:nvPicPr>
        <p:blipFill>
          <a:blip r:embed="rId8"/>
          <a:stretch>
            <a:fillRect/>
          </a:stretch>
        </p:blipFill>
        <p:spPr>
          <a:xfrm>
            <a:off x="6144895" y="2174240"/>
            <a:ext cx="1232535" cy="1232535"/>
          </a:xfrm>
          <a:prstGeom prst="rect">
            <a:avLst/>
          </a:prstGeom>
        </p:spPr>
      </p:pic>
      <p:pic>
        <p:nvPicPr>
          <p:cNvPr id="18" name="图片 17" descr="GTJ-B10S7 挂烫机(绿色) 800 (1)"/>
          <p:cNvPicPr>
            <a:picLocks noChangeAspect="1"/>
          </p:cNvPicPr>
          <p:nvPr/>
        </p:nvPicPr>
        <p:blipFill>
          <a:blip r:embed="rId9"/>
          <a:stretch>
            <a:fillRect/>
          </a:stretch>
        </p:blipFill>
        <p:spPr>
          <a:xfrm>
            <a:off x="6134735" y="861060"/>
            <a:ext cx="1232535" cy="1232535"/>
          </a:xfrm>
          <a:prstGeom prst="rect">
            <a:avLst/>
          </a:prstGeom>
        </p:spPr>
      </p:pic>
      <p:sp>
        <p:nvSpPr>
          <p:cNvPr id="23" name="文本框 22">
            <a:extLst>
              <a:ext uri="{FF2B5EF4-FFF2-40B4-BE49-F238E27FC236}">
                <a16:creationId xmlns:a16="http://schemas.microsoft.com/office/drawing/2014/main" id="{44A0FB70-F90B-EAC9-1BEE-F3C02B52F5F0}"/>
              </a:ext>
            </a:extLst>
          </p:cNvPr>
          <p:cNvSpPr txBox="1"/>
          <p:nvPr/>
        </p:nvSpPr>
        <p:spPr>
          <a:xfrm>
            <a:off x="10787777" y="3431560"/>
            <a:ext cx="1042273" cy="523220"/>
          </a:xfrm>
          <a:prstGeom prst="rect">
            <a:avLst/>
          </a:prstGeom>
          <a:solidFill>
            <a:srgbClr val="FFC000"/>
          </a:solidFill>
        </p:spPr>
        <p:txBody>
          <a:bodyPr wrap="none"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出货价</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178.00</a:t>
            </a:r>
          </a:p>
        </p:txBody>
      </p:sp>
      <p:grpSp>
        <p:nvGrpSpPr>
          <p:cNvPr id="24" name="组合 23">
            <a:extLst>
              <a:ext uri="{FF2B5EF4-FFF2-40B4-BE49-F238E27FC236}">
                <a16:creationId xmlns:a16="http://schemas.microsoft.com/office/drawing/2014/main" id="{344C5180-183B-AB39-CEA8-A6401F8AC40D}"/>
              </a:ext>
            </a:extLst>
          </p:cNvPr>
          <p:cNvGrpSpPr/>
          <p:nvPr/>
        </p:nvGrpSpPr>
        <p:grpSpPr>
          <a:xfrm>
            <a:off x="7654738" y="830580"/>
            <a:ext cx="656590" cy="434975"/>
            <a:chOff x="1313" y="3117"/>
            <a:chExt cx="1034" cy="685"/>
          </a:xfrm>
        </p:grpSpPr>
        <p:sp>
          <p:nvSpPr>
            <p:cNvPr id="26" name="文本框 25">
              <a:extLst>
                <a:ext uri="{FF2B5EF4-FFF2-40B4-BE49-F238E27FC236}">
                  <a16:creationId xmlns:a16="http://schemas.microsoft.com/office/drawing/2014/main" id="{04B2E7DE-8345-66EE-9B9D-9B3C4403A42F}"/>
                </a:ext>
              </a:extLst>
            </p:cNvPr>
            <p:cNvSpPr txBox="1"/>
            <p:nvPr/>
          </p:nvSpPr>
          <p:spPr>
            <a:xfrm>
              <a:off x="1313" y="3117"/>
              <a:ext cx="1034" cy="531"/>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solidFill>
                      <a:srgbClr val="C00000"/>
                    </a:solidFill>
                  </a:ln>
                  <a:solidFill>
                    <a:srgbClr val="C00000"/>
                  </a:solidFill>
                  <a:effectLst/>
                  <a:uLnTx/>
                  <a:uFillTx/>
                  <a:latin typeface="Arial"/>
                  <a:ea typeface="微软雅黑" panose="020B0503020204020204" pitchFamily="34" charset="-122"/>
                  <a:cs typeface="Arial"/>
                  <a:sym typeface="+mn-ea"/>
                </a:rPr>
                <a:t>NEW</a:t>
              </a:r>
            </a:p>
          </p:txBody>
        </p:sp>
        <p:sp>
          <p:nvSpPr>
            <p:cNvPr id="27" name="文本框 26">
              <a:extLst>
                <a:ext uri="{FF2B5EF4-FFF2-40B4-BE49-F238E27FC236}">
                  <a16:creationId xmlns:a16="http://schemas.microsoft.com/office/drawing/2014/main" id="{E1686F40-9ECE-04EE-5565-4B96B59C1293}"/>
                </a:ext>
              </a:extLst>
            </p:cNvPr>
            <p:cNvSpPr txBox="1"/>
            <p:nvPr/>
          </p:nvSpPr>
          <p:spPr>
            <a:xfrm>
              <a:off x="1313" y="3438"/>
              <a:ext cx="846" cy="364"/>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1"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2022.4</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5517694" y="709947"/>
            <a:ext cx="2968429" cy="553445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256361" y="709947"/>
            <a:ext cx="5143500" cy="5534454"/>
          </a:xfrm>
          <a:prstGeom prst="rect">
            <a:avLst/>
          </a:prstGeom>
        </p:spPr>
      </p:pic>
      <p:sp>
        <p:nvSpPr>
          <p:cNvPr id="3" name="文本框 2"/>
          <p:cNvSpPr txBox="1"/>
          <p:nvPr/>
        </p:nvSpPr>
        <p:spPr>
          <a:xfrm>
            <a:off x="8777652" y="335966"/>
            <a:ext cx="1242648"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43</a:t>
            </a: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年来激励健康生活</a:t>
            </a:r>
          </a:p>
        </p:txBody>
      </p:sp>
      <p:sp>
        <p:nvSpPr>
          <p:cNvPr id="24" name="矩形 10"/>
          <p:cNvSpPr>
            <a:spLocks noChangeArrowheads="1"/>
          </p:cNvSpPr>
          <p:nvPr/>
        </p:nvSpPr>
        <p:spPr bwMode="auto">
          <a:xfrm>
            <a:off x="8612794" y="3927628"/>
            <a:ext cx="4534400" cy="2337307"/>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SC-JM05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迷你筋膜枪</a:t>
            </a:r>
            <a:endParaRPr kumimoji="0" lang="en-US" altLang="zh-CN"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400" b="1" i="0" u="none" strike="noStrike" kern="1200" cap="none" spc="0" normalizeH="0" baseline="0" noProof="0" dirty="0">
              <a:ln>
                <a:noFill/>
              </a:ln>
              <a:solidFill>
                <a:srgbClr val="C71B2A"/>
              </a:solidFill>
              <a:effectLst/>
              <a:uLnTx/>
              <a:uFillTx/>
              <a:latin typeface="微软雅黑" panose="020B0503020204020204" pitchFamily="34" charset="-122"/>
              <a:ea typeface="微软雅黑" panose="020B0503020204020204" pitchFamily="34" charset="-122"/>
              <a:cs typeface="+mn-cs"/>
              <a:sym typeface="黑体" panose="0201060003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市场参考价：</a:t>
            </a:r>
            <a:r>
              <a:rPr kumimoji="0" lang="en-US" altLang="zh-CN"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279.00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产品参数</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 17.1×17.1×5.4cm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产品材质：</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产品净重：</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470g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包装方式：彩盒</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包装尺寸：</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17.1×17.1×5.4cm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装箱明细：</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18PCS/</a:t>
            </a: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箱</a:t>
            </a:r>
            <a:endPar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智能关机，小巧便捷，</a:t>
            </a:r>
            <a:r>
              <a:rPr kumimoji="0" lang="en-US" altLang="zh-CN"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4</a:t>
            </a:r>
            <a:r>
              <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款按摩头，高频击打</a:t>
            </a:r>
          </a:p>
        </p:txBody>
      </p:sp>
      <p:grpSp>
        <p:nvGrpSpPr>
          <p:cNvPr id="2" name="组合 29"/>
          <p:cNvGrpSpPr/>
          <p:nvPr/>
        </p:nvGrpSpPr>
        <p:grpSpPr>
          <a:xfrm>
            <a:off x="8684550" y="4512703"/>
            <a:ext cx="3161088" cy="1433406"/>
            <a:chOff x="8165856" y="3052128"/>
            <a:chExt cx="3647740" cy="1433491"/>
          </a:xfrm>
        </p:grpSpPr>
        <p:cxnSp>
          <p:nvCxnSpPr>
            <p:cNvPr id="28" name="直接连接符 27"/>
            <p:cNvCxnSpPr/>
            <p:nvPr/>
          </p:nvCxnSpPr>
          <p:spPr>
            <a:xfrm>
              <a:off x="8165856" y="3052128"/>
              <a:ext cx="3647728"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165868" y="4485619"/>
              <a:ext cx="3647728"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组合 50"/>
          <p:cNvGrpSpPr/>
          <p:nvPr/>
        </p:nvGrpSpPr>
        <p:grpSpPr>
          <a:xfrm>
            <a:off x="8538194" y="797687"/>
            <a:ext cx="802005" cy="500380"/>
            <a:chOff x="1084" y="3117"/>
            <a:chExt cx="1263" cy="788"/>
          </a:xfrm>
        </p:grpSpPr>
        <p:sp>
          <p:nvSpPr>
            <p:cNvPr id="52" name="文本框 51"/>
            <p:cNvSpPr txBox="1"/>
            <p:nvPr/>
          </p:nvSpPr>
          <p:spPr>
            <a:xfrm>
              <a:off x="1112" y="3117"/>
              <a:ext cx="1235" cy="630"/>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solidFill>
                      <a:srgbClr val="C00000"/>
                    </a:solidFill>
                  </a:ln>
                  <a:solidFill>
                    <a:srgbClr val="C00000"/>
                  </a:solidFill>
                  <a:effectLst/>
                  <a:uLnTx/>
                  <a:uFillTx/>
                  <a:latin typeface="Arial"/>
                  <a:ea typeface="微软雅黑" panose="020B0503020204020204" pitchFamily="34" charset="-122"/>
                  <a:cs typeface="Arial"/>
                  <a:sym typeface="+mn-ea"/>
                </a:rPr>
                <a:t>NEW</a:t>
              </a:r>
            </a:p>
          </p:txBody>
        </p:sp>
        <p:sp>
          <p:nvSpPr>
            <p:cNvPr id="53" name="文本框 52"/>
            <p:cNvSpPr txBox="1"/>
            <p:nvPr/>
          </p:nvSpPr>
          <p:spPr>
            <a:xfrm>
              <a:off x="1084" y="3505"/>
              <a:ext cx="1061" cy="400"/>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1"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2022.04</a:t>
              </a:r>
            </a:p>
          </p:txBody>
        </p:sp>
      </p:grpSp>
      <p:grpSp>
        <p:nvGrpSpPr>
          <p:cNvPr id="6" name="组合 36"/>
          <p:cNvGrpSpPr/>
          <p:nvPr/>
        </p:nvGrpSpPr>
        <p:grpSpPr>
          <a:xfrm>
            <a:off x="269" y="191921"/>
            <a:ext cx="12191731" cy="6338040"/>
            <a:chOff x="117" y="169061"/>
            <a:chExt cx="12191731" cy="6338040"/>
          </a:xfrm>
        </p:grpSpPr>
        <p:sp>
          <p:nvSpPr>
            <p:cNvPr id="38" name="矩形 37"/>
            <p:cNvSpPr/>
            <p:nvPr/>
          </p:nvSpPr>
          <p:spPr>
            <a:xfrm>
              <a:off x="117" y="367409"/>
              <a:ext cx="10701759" cy="172117"/>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8" name="组合 39"/>
            <p:cNvGrpSpPr/>
            <p:nvPr/>
          </p:nvGrpSpPr>
          <p:grpSpPr>
            <a:xfrm>
              <a:off x="153" y="169061"/>
              <a:ext cx="12191695" cy="6338040"/>
              <a:chOff x="153" y="169061"/>
              <a:chExt cx="12191695" cy="6338040"/>
            </a:xfrm>
          </p:grpSpPr>
          <p:sp>
            <p:nvSpPr>
              <p:cNvPr id="41" name="矩形 40"/>
              <p:cNvSpPr/>
              <p:nvPr/>
            </p:nvSpPr>
            <p:spPr>
              <a:xfrm>
                <a:off x="153" y="6399114"/>
                <a:ext cx="12191695" cy="107987"/>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9" name="组合 54"/>
              <p:cNvGrpSpPr/>
              <p:nvPr/>
            </p:nvGrpSpPr>
            <p:grpSpPr>
              <a:xfrm>
                <a:off x="9029159" y="169061"/>
                <a:ext cx="3162089" cy="578912"/>
                <a:chOff x="9029159" y="169061"/>
                <a:chExt cx="3162089" cy="578912"/>
              </a:xfrm>
            </p:grpSpPr>
            <p:sp>
              <p:nvSpPr>
                <p:cNvPr id="56" name="矩形 55"/>
                <p:cNvSpPr/>
                <p:nvPr/>
              </p:nvSpPr>
              <p:spPr>
                <a:xfrm>
                  <a:off x="11759301" y="367409"/>
                  <a:ext cx="431947" cy="179978"/>
                </a:xfrm>
                <a:prstGeom prst="rect">
                  <a:avLst/>
                </a:prstGeom>
                <a:solidFill>
                  <a:srgbClr val="F32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57" name="图形 5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7688" y="169061"/>
                  <a:ext cx="465800" cy="578912"/>
                </a:xfrm>
                <a:prstGeom prst="rect">
                  <a:avLst/>
                </a:prstGeom>
              </p:spPr>
            </p:pic>
            <p:grpSp>
              <p:nvGrpSpPr>
                <p:cNvPr id="10" name="组合 57"/>
                <p:cNvGrpSpPr/>
                <p:nvPr/>
              </p:nvGrpSpPr>
              <p:grpSpPr>
                <a:xfrm>
                  <a:off x="9029159" y="343781"/>
                  <a:ext cx="1593705" cy="230832"/>
                  <a:chOff x="8497715" y="335966"/>
                  <a:chExt cx="1593705" cy="230832"/>
                </a:xfrm>
              </p:grpSpPr>
              <p:sp>
                <p:nvSpPr>
                  <p:cNvPr id="59" name="文本框 58"/>
                  <p:cNvSpPr txBox="1"/>
                  <p:nvPr/>
                </p:nvSpPr>
                <p:spPr>
                  <a:xfrm>
                    <a:off x="8497715" y="335966"/>
                    <a:ext cx="1593705"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点亮全球</a:t>
                    </a:r>
                    <a:r>
                      <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99</a:t>
                    </a: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国      美好生活</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endParaRPr>
                  </a:p>
                </p:txBody>
              </p:sp>
              <p:pic>
                <p:nvPicPr>
                  <p:cNvPr id="60" name="图片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9852" y="393436"/>
                    <a:ext cx="134167" cy="130162"/>
                  </a:xfrm>
                  <a:prstGeom prst="rect">
                    <a:avLst/>
                  </a:prstGeom>
                </p:spPr>
              </p:pic>
            </p:grpSp>
          </p:grpSp>
        </p:grpSp>
      </p:grpSp>
      <p:sp>
        <p:nvSpPr>
          <p:cNvPr id="74" name="文本框 73"/>
          <p:cNvSpPr txBox="1"/>
          <p:nvPr/>
        </p:nvSpPr>
        <p:spPr>
          <a:xfrm>
            <a:off x="10803355" y="3926775"/>
            <a:ext cx="1042273" cy="523220"/>
          </a:xfrm>
          <a:prstGeom prst="rect">
            <a:avLst/>
          </a:prstGeom>
          <a:solidFill>
            <a:srgbClr val="FFC000"/>
          </a:solidFill>
        </p:spPr>
        <p:txBody>
          <a:bodyPr wrap="none"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出货价</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188.00</a:t>
            </a:r>
          </a:p>
        </p:txBody>
      </p:sp>
      <p:grpSp>
        <p:nvGrpSpPr>
          <p:cNvPr id="12" name="组合 89"/>
          <p:cNvGrpSpPr/>
          <p:nvPr/>
        </p:nvGrpSpPr>
        <p:grpSpPr>
          <a:xfrm>
            <a:off x="8733286" y="3521095"/>
            <a:ext cx="800100" cy="359410"/>
            <a:chOff x="12129" y="4074"/>
            <a:chExt cx="1260" cy="566"/>
          </a:xfrm>
        </p:grpSpPr>
        <p:grpSp>
          <p:nvGrpSpPr>
            <p:cNvPr id="13" name="组合 90"/>
            <p:cNvGrpSpPr/>
            <p:nvPr/>
          </p:nvGrpSpPr>
          <p:grpSpPr>
            <a:xfrm>
              <a:off x="12129" y="4074"/>
              <a:ext cx="1260" cy="567"/>
              <a:chOff x="11980" y="2172"/>
              <a:chExt cx="1260" cy="567"/>
            </a:xfrm>
          </p:grpSpPr>
          <p:sp>
            <p:nvSpPr>
              <p:cNvPr id="95" name="任意多边形 57"/>
              <p:cNvSpPr/>
              <p:nvPr/>
            </p:nvSpPr>
            <p:spPr>
              <a:xfrm>
                <a:off x="12057" y="2257"/>
                <a:ext cx="1183" cy="482"/>
              </a:xfrm>
              <a:custGeom>
                <a:avLst/>
                <a:gdLst/>
                <a:ahLst/>
                <a:cxnLst>
                  <a:cxn ang="3">
                    <a:pos x="hc" y="t"/>
                  </a:cxn>
                  <a:cxn ang="cd2">
                    <a:pos x="l" y="vc"/>
                  </a:cxn>
                  <a:cxn ang="cd4">
                    <a:pos x="hc" y="b"/>
                  </a:cxn>
                  <a:cxn ang="0">
                    <a:pos x="r" y="vc"/>
                  </a:cxn>
                </a:cxnLst>
                <a:rect l="l" t="t" r="r" b="b"/>
                <a:pathLst>
                  <a:path w="1089" h="406">
                    <a:moveTo>
                      <a:pt x="0" y="0"/>
                    </a:moveTo>
                    <a:lnTo>
                      <a:pt x="150" y="0"/>
                    </a:lnTo>
                    <a:lnTo>
                      <a:pt x="271" y="0"/>
                    </a:lnTo>
                    <a:lnTo>
                      <a:pt x="939" y="0"/>
                    </a:lnTo>
                    <a:cubicBezTo>
                      <a:pt x="1022" y="0"/>
                      <a:pt x="1089" y="67"/>
                      <a:pt x="1089" y="150"/>
                    </a:cubicBezTo>
                    <a:lnTo>
                      <a:pt x="1089" y="256"/>
                    </a:lnTo>
                    <a:cubicBezTo>
                      <a:pt x="1089" y="339"/>
                      <a:pt x="1022" y="406"/>
                      <a:pt x="939" y="406"/>
                    </a:cubicBezTo>
                    <a:lnTo>
                      <a:pt x="150" y="406"/>
                    </a:lnTo>
                    <a:cubicBezTo>
                      <a:pt x="67" y="406"/>
                      <a:pt x="0" y="339"/>
                      <a:pt x="0" y="256"/>
                    </a:cubicBezTo>
                    <a:lnTo>
                      <a:pt x="0" y="157"/>
                    </a:lnTo>
                    <a:lnTo>
                      <a:pt x="0" y="1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6" name="任意多边形 58"/>
              <p:cNvSpPr/>
              <p:nvPr/>
            </p:nvSpPr>
            <p:spPr>
              <a:xfrm>
                <a:off x="11980" y="2172"/>
                <a:ext cx="1183" cy="482"/>
              </a:xfrm>
              <a:custGeom>
                <a:avLst/>
                <a:gdLst/>
                <a:ahLst/>
                <a:cxnLst>
                  <a:cxn ang="3">
                    <a:pos x="hc" y="t"/>
                  </a:cxn>
                  <a:cxn ang="cd2">
                    <a:pos x="l" y="vc"/>
                  </a:cxn>
                  <a:cxn ang="cd4">
                    <a:pos x="hc" y="b"/>
                  </a:cxn>
                  <a:cxn ang="0">
                    <a:pos x="r" y="vc"/>
                  </a:cxn>
                </a:cxnLst>
                <a:rect l="l" t="t" r="r" b="b"/>
                <a:pathLst>
                  <a:path w="1089" h="406">
                    <a:moveTo>
                      <a:pt x="0" y="0"/>
                    </a:moveTo>
                    <a:lnTo>
                      <a:pt x="150" y="0"/>
                    </a:lnTo>
                    <a:lnTo>
                      <a:pt x="271" y="0"/>
                    </a:lnTo>
                    <a:lnTo>
                      <a:pt x="939" y="0"/>
                    </a:lnTo>
                    <a:cubicBezTo>
                      <a:pt x="1022" y="0"/>
                      <a:pt x="1089" y="67"/>
                      <a:pt x="1089" y="150"/>
                    </a:cubicBezTo>
                    <a:lnTo>
                      <a:pt x="1089" y="256"/>
                    </a:lnTo>
                    <a:cubicBezTo>
                      <a:pt x="1089" y="339"/>
                      <a:pt x="1022" y="406"/>
                      <a:pt x="939" y="406"/>
                    </a:cubicBezTo>
                    <a:lnTo>
                      <a:pt x="150" y="406"/>
                    </a:lnTo>
                    <a:cubicBezTo>
                      <a:pt x="67" y="406"/>
                      <a:pt x="0" y="339"/>
                      <a:pt x="0" y="256"/>
                    </a:cubicBezTo>
                    <a:lnTo>
                      <a:pt x="0" y="157"/>
                    </a:lnTo>
                    <a:lnTo>
                      <a:pt x="0" y="15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7" name="任意多边形 59"/>
              <p:cNvSpPr/>
              <p:nvPr/>
            </p:nvSpPr>
            <p:spPr>
              <a:xfrm>
                <a:off x="12057" y="2231"/>
                <a:ext cx="1029" cy="364"/>
              </a:xfrm>
              <a:custGeom>
                <a:avLst/>
                <a:gdLst>
                  <a:gd name="connsiteX0" fmla="*/ 0 w 1029"/>
                  <a:gd name="connsiteY0" fmla="*/ 0 h 364"/>
                  <a:gd name="connsiteX1" fmla="*/ 142 w 1029"/>
                  <a:gd name="connsiteY1" fmla="*/ 0 h 364"/>
                  <a:gd name="connsiteX2" fmla="*/ 256 w 1029"/>
                  <a:gd name="connsiteY2" fmla="*/ 0 h 364"/>
                  <a:gd name="connsiteX3" fmla="*/ 887 w 1029"/>
                  <a:gd name="connsiteY3" fmla="*/ 0 h 364"/>
                  <a:gd name="connsiteX4" fmla="*/ 1029 w 1029"/>
                  <a:gd name="connsiteY4" fmla="*/ 134 h 364"/>
                  <a:gd name="connsiteX5" fmla="*/ 1029 w 1029"/>
                  <a:gd name="connsiteY5" fmla="*/ 230 h 364"/>
                  <a:gd name="connsiteX6" fmla="*/ 887 w 1029"/>
                  <a:gd name="connsiteY6" fmla="*/ 364 h 364"/>
                  <a:gd name="connsiteX7" fmla="*/ 852 w 1029"/>
                  <a:gd name="connsiteY7" fmla="*/ 364 h 364"/>
                  <a:gd name="connsiteX8" fmla="*/ 473 w 1029"/>
                  <a:gd name="connsiteY8" fmla="*/ 364 h 364"/>
                  <a:gd name="connsiteX9" fmla="*/ 142 w 1029"/>
                  <a:gd name="connsiteY9" fmla="*/ 364 h 364"/>
                  <a:gd name="connsiteX10" fmla="*/ 0 w 1029"/>
                  <a:gd name="connsiteY10" fmla="*/ 230 h 364"/>
                  <a:gd name="connsiteX11" fmla="*/ 0 w 1029"/>
                  <a:gd name="connsiteY11" fmla="*/ 141 h 364"/>
                  <a:gd name="connsiteX12" fmla="*/ 0 w 1029"/>
                  <a:gd name="connsiteY12" fmla="*/ 134 h 364"/>
                  <a:gd name="connsiteX13" fmla="*/ 0 w 1029"/>
                  <a:gd name="connsiteY13" fmla="*/ 0 h 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9" h="364">
                    <a:moveTo>
                      <a:pt x="0" y="0"/>
                    </a:moveTo>
                    <a:lnTo>
                      <a:pt x="142" y="0"/>
                    </a:lnTo>
                    <a:lnTo>
                      <a:pt x="256" y="0"/>
                    </a:lnTo>
                    <a:lnTo>
                      <a:pt x="887" y="0"/>
                    </a:lnTo>
                    <a:cubicBezTo>
                      <a:pt x="966" y="0"/>
                      <a:pt x="1029" y="60"/>
                      <a:pt x="1029" y="134"/>
                    </a:cubicBezTo>
                    <a:lnTo>
                      <a:pt x="1029" y="230"/>
                    </a:lnTo>
                    <a:cubicBezTo>
                      <a:pt x="1029" y="304"/>
                      <a:pt x="966" y="364"/>
                      <a:pt x="887" y="364"/>
                    </a:cubicBezTo>
                    <a:lnTo>
                      <a:pt x="852" y="364"/>
                    </a:lnTo>
                    <a:lnTo>
                      <a:pt x="473" y="364"/>
                    </a:lnTo>
                    <a:lnTo>
                      <a:pt x="142" y="364"/>
                    </a:lnTo>
                    <a:cubicBezTo>
                      <a:pt x="63" y="364"/>
                      <a:pt x="0" y="304"/>
                      <a:pt x="0" y="230"/>
                    </a:cubicBezTo>
                    <a:lnTo>
                      <a:pt x="0" y="141"/>
                    </a:lnTo>
                    <a:lnTo>
                      <a:pt x="0" y="134"/>
                    </a:lnTo>
                    <a:lnTo>
                      <a:pt x="0" y="0"/>
                    </a:lnTo>
                    <a:close/>
                  </a:path>
                </a:pathLst>
              </a:cu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8" name="矩形 97"/>
              <p:cNvSpPr/>
              <p:nvPr/>
            </p:nvSpPr>
            <p:spPr>
              <a:xfrm>
                <a:off x="12516" y="2516"/>
                <a:ext cx="407" cy="1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4" name="组合 91"/>
            <p:cNvGrpSpPr/>
            <p:nvPr/>
          </p:nvGrpSpPr>
          <p:grpSpPr>
            <a:xfrm>
              <a:off x="12130" y="4098"/>
              <a:ext cx="1182" cy="524"/>
              <a:chOff x="12130" y="4098"/>
              <a:chExt cx="1182" cy="524"/>
            </a:xfrm>
          </p:grpSpPr>
          <p:sp>
            <p:nvSpPr>
              <p:cNvPr id="93" name="文本框 92"/>
              <p:cNvSpPr txBox="1"/>
              <p:nvPr/>
            </p:nvSpPr>
            <p:spPr>
              <a:xfrm>
                <a:off x="12130" y="4098"/>
                <a:ext cx="1182" cy="386"/>
              </a:xfrm>
              <a:prstGeom prst="rect">
                <a:avLst/>
              </a:prstGeom>
              <a:solidFill>
                <a:srgbClr val="000000">
                  <a:alpha val="0"/>
                </a:srgbClr>
              </a:solid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8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主推爆款</a:t>
                </a:r>
              </a:p>
            </p:txBody>
          </p:sp>
          <p:sp>
            <p:nvSpPr>
              <p:cNvPr id="94" name="文本框 93"/>
              <p:cNvSpPr txBox="1"/>
              <p:nvPr/>
            </p:nvSpPr>
            <p:spPr>
              <a:xfrm>
                <a:off x="12546" y="4358"/>
                <a:ext cx="656" cy="2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 b="0" i="1"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rPr>
                  <a:t>Hot sale</a:t>
                </a:r>
              </a:p>
            </p:txBody>
          </p:sp>
        </p:grpSp>
      </p:grpSp>
      <p:pic>
        <p:nvPicPr>
          <p:cNvPr id="7" name="图片 6"/>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8896604" y="1281110"/>
            <a:ext cx="2567036" cy="1960243"/>
          </a:xfrm>
          <a:prstGeom prst="rect">
            <a:avLst/>
          </a:prstGeom>
        </p:spPr>
      </p:pic>
      <p:grpSp>
        <p:nvGrpSpPr>
          <p:cNvPr id="15" name="组合 34"/>
          <p:cNvGrpSpPr/>
          <p:nvPr/>
        </p:nvGrpSpPr>
        <p:grpSpPr>
          <a:xfrm>
            <a:off x="4843723" y="1514164"/>
            <a:ext cx="3473258" cy="4781916"/>
            <a:chOff x="4597540" y="739959"/>
            <a:chExt cx="3992939" cy="5497404"/>
          </a:xfrm>
        </p:grpSpPr>
        <p:pic>
          <p:nvPicPr>
            <p:cNvPr id="11" name="图形 10"/>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7540" y="739959"/>
              <a:ext cx="3664936" cy="5497404"/>
            </a:xfrm>
            <a:prstGeom prst="rect">
              <a:avLst/>
            </a:prstGeom>
          </p:spPr>
        </p:pic>
        <p:grpSp>
          <p:nvGrpSpPr>
            <p:cNvPr id="17" name="组合 26"/>
            <p:cNvGrpSpPr/>
            <p:nvPr/>
          </p:nvGrpSpPr>
          <p:grpSpPr>
            <a:xfrm>
              <a:off x="6692349" y="1359695"/>
              <a:ext cx="1898130" cy="754327"/>
              <a:chOff x="6973412" y="1343920"/>
              <a:chExt cx="1898130" cy="754327"/>
            </a:xfrm>
          </p:grpSpPr>
          <p:grpSp>
            <p:nvGrpSpPr>
              <p:cNvPr id="18" name="组合 22"/>
              <p:cNvGrpSpPr/>
              <p:nvPr/>
            </p:nvGrpSpPr>
            <p:grpSpPr>
              <a:xfrm>
                <a:off x="6973412" y="1343920"/>
                <a:ext cx="1814252" cy="754327"/>
                <a:chOff x="6992275" y="1286878"/>
                <a:chExt cx="1951445" cy="811369"/>
              </a:xfrm>
            </p:grpSpPr>
            <p:sp>
              <p:nvSpPr>
                <p:cNvPr id="16" name="矩形: 圆角 15"/>
                <p:cNvSpPr/>
                <p:nvPr/>
              </p:nvSpPr>
              <p:spPr>
                <a:xfrm>
                  <a:off x="7580990" y="1286878"/>
                  <a:ext cx="1362730" cy="811369"/>
                </a:xfrm>
                <a:prstGeom prst="roundRect">
                  <a:avLst/>
                </a:prstGeom>
                <a:solidFill>
                  <a:srgbClr val="FF9DA7"/>
                </a:solidFill>
                <a:ln>
                  <a:solidFill>
                    <a:schemeClr val="bg1"/>
                  </a:solidFill>
                </a:ln>
                <a:effectLst>
                  <a:outerShdw blurRad="50800" dist="38100" dir="2700000" algn="tl" rotWithShape="0">
                    <a:srgbClr val="FF9DA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w="22225">
                      <a:solidFill>
                        <a:srgbClr val="58B6E5"/>
                      </a:solidFill>
                      <a:prstDash val="solid"/>
                    </a:ln>
                    <a:solidFill>
                      <a:srgbClr val="58B6E5">
                        <a:lumMod val="40000"/>
                        <a:lumOff val="60000"/>
                      </a:srgbClr>
                    </a:solidFill>
                    <a:effectLst/>
                    <a:uLnTx/>
                    <a:uFillTx/>
                    <a:latin typeface="Arial"/>
                    <a:ea typeface="微软雅黑"/>
                    <a:cs typeface="+mn-cs"/>
                  </a:endParaRPr>
                </a:p>
              </p:txBody>
            </p:sp>
            <p:cxnSp>
              <p:nvCxnSpPr>
                <p:cNvPr id="22" name="直接连接符 21"/>
                <p:cNvCxnSpPr/>
                <p:nvPr/>
              </p:nvCxnSpPr>
              <p:spPr>
                <a:xfrm flipH="1">
                  <a:off x="6992275" y="1665004"/>
                  <a:ext cx="740234" cy="0"/>
                </a:xfrm>
                <a:prstGeom prst="line">
                  <a:avLst/>
                </a:prstGeom>
                <a:ln w="15875">
                  <a:solidFill>
                    <a:srgbClr val="FF9DA7"/>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61" name="文本框 60"/>
              <p:cNvSpPr txBox="1"/>
              <p:nvPr/>
            </p:nvSpPr>
            <p:spPr>
              <a:xfrm>
                <a:off x="7715833" y="1375310"/>
                <a:ext cx="89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U</a:t>
                </a: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型头</a:t>
                </a:r>
                <a:endParaRPr kumimoji="0" lang="zh-CN" altLang="en-US" sz="14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2" name="文本框 61"/>
              <p:cNvSpPr txBox="1"/>
              <p:nvPr/>
            </p:nvSpPr>
            <p:spPr>
              <a:xfrm>
                <a:off x="7558474" y="1665887"/>
                <a:ext cx="1313068" cy="4245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适用于按摩肩颈、</a:t>
                </a:r>
                <a:endPar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脊椎两侧、跟腱等</a:t>
                </a:r>
                <a:endPar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19" name="组合 62"/>
            <p:cNvGrpSpPr/>
            <p:nvPr/>
          </p:nvGrpSpPr>
          <p:grpSpPr>
            <a:xfrm>
              <a:off x="6113612" y="2401552"/>
              <a:ext cx="2476866" cy="766438"/>
              <a:chOff x="6394675" y="1343920"/>
              <a:chExt cx="2476866" cy="766438"/>
            </a:xfrm>
          </p:grpSpPr>
          <p:grpSp>
            <p:nvGrpSpPr>
              <p:cNvPr id="20" name="组合 63"/>
              <p:cNvGrpSpPr/>
              <p:nvPr/>
            </p:nvGrpSpPr>
            <p:grpSpPr>
              <a:xfrm>
                <a:off x="6394675" y="1343920"/>
                <a:ext cx="2392987" cy="754327"/>
                <a:chOff x="6369777" y="1286878"/>
                <a:chExt cx="2573945" cy="811369"/>
              </a:xfrm>
            </p:grpSpPr>
            <p:sp>
              <p:nvSpPr>
                <p:cNvPr id="67" name="矩形: 圆角 66"/>
                <p:cNvSpPr/>
                <p:nvPr/>
              </p:nvSpPr>
              <p:spPr>
                <a:xfrm>
                  <a:off x="7580993" y="1286878"/>
                  <a:ext cx="1362729" cy="811369"/>
                </a:xfrm>
                <a:prstGeom prst="roundRect">
                  <a:avLst/>
                </a:prstGeom>
                <a:solidFill>
                  <a:srgbClr val="FF9DA7"/>
                </a:solidFill>
                <a:ln>
                  <a:solidFill>
                    <a:schemeClr val="bg1"/>
                  </a:solidFill>
                </a:ln>
                <a:effectLst>
                  <a:outerShdw blurRad="50800" dist="38100" dir="2700000" algn="tl" rotWithShape="0">
                    <a:srgbClr val="FF9DA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w="22225">
                      <a:solidFill>
                        <a:srgbClr val="58B6E5"/>
                      </a:solidFill>
                      <a:prstDash val="solid"/>
                    </a:ln>
                    <a:solidFill>
                      <a:srgbClr val="58B6E5">
                        <a:lumMod val="40000"/>
                        <a:lumOff val="60000"/>
                      </a:srgbClr>
                    </a:solidFill>
                    <a:effectLst/>
                    <a:uLnTx/>
                    <a:uFillTx/>
                    <a:latin typeface="Arial"/>
                    <a:ea typeface="微软雅黑"/>
                    <a:cs typeface="+mn-cs"/>
                  </a:endParaRPr>
                </a:p>
              </p:txBody>
            </p:sp>
            <p:cxnSp>
              <p:nvCxnSpPr>
                <p:cNvPr id="68" name="直接连接符 67"/>
                <p:cNvCxnSpPr/>
                <p:nvPr/>
              </p:nvCxnSpPr>
              <p:spPr>
                <a:xfrm flipH="1">
                  <a:off x="6369777" y="1665004"/>
                  <a:ext cx="1362732" cy="0"/>
                </a:xfrm>
                <a:prstGeom prst="line">
                  <a:avLst/>
                </a:prstGeom>
                <a:ln w="15875">
                  <a:solidFill>
                    <a:srgbClr val="FF9DA7"/>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65" name="文本框 64"/>
              <p:cNvSpPr txBox="1"/>
              <p:nvPr/>
            </p:nvSpPr>
            <p:spPr>
              <a:xfrm>
                <a:off x="7715833" y="1401814"/>
                <a:ext cx="89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扁平头</a:t>
                </a:r>
                <a:endParaRPr kumimoji="0" lang="zh-CN" altLang="en-US" sz="14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6" name="文本框 65"/>
              <p:cNvSpPr txBox="1"/>
              <p:nvPr/>
            </p:nvSpPr>
            <p:spPr>
              <a:xfrm>
                <a:off x="7558474" y="1685765"/>
                <a:ext cx="1313067" cy="4245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适用于全身各个肌肉的放松和塑形</a:t>
                </a:r>
                <a:endPar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21" name="组合 70"/>
            <p:cNvGrpSpPr/>
            <p:nvPr/>
          </p:nvGrpSpPr>
          <p:grpSpPr>
            <a:xfrm>
              <a:off x="6692347" y="3474799"/>
              <a:ext cx="1898129" cy="766438"/>
              <a:chOff x="6973410" y="1343920"/>
              <a:chExt cx="1898129" cy="766438"/>
            </a:xfrm>
          </p:grpSpPr>
          <p:grpSp>
            <p:nvGrpSpPr>
              <p:cNvPr id="23" name="组合 71"/>
              <p:cNvGrpSpPr/>
              <p:nvPr/>
            </p:nvGrpSpPr>
            <p:grpSpPr>
              <a:xfrm>
                <a:off x="6973410" y="1343920"/>
                <a:ext cx="1860394" cy="754327"/>
                <a:chOff x="6992276" y="1286878"/>
                <a:chExt cx="2001077" cy="811369"/>
              </a:xfrm>
            </p:grpSpPr>
            <p:sp>
              <p:nvSpPr>
                <p:cNvPr id="76" name="矩形: 圆角 75"/>
                <p:cNvSpPr/>
                <p:nvPr/>
              </p:nvSpPr>
              <p:spPr>
                <a:xfrm>
                  <a:off x="7580992" y="1286878"/>
                  <a:ext cx="1412361" cy="811369"/>
                </a:xfrm>
                <a:prstGeom prst="roundRect">
                  <a:avLst/>
                </a:prstGeom>
                <a:solidFill>
                  <a:srgbClr val="FF9DA7"/>
                </a:solidFill>
                <a:ln>
                  <a:solidFill>
                    <a:schemeClr val="bg1"/>
                  </a:solidFill>
                </a:ln>
                <a:effectLst>
                  <a:outerShdw blurRad="50800" dist="38100" dir="2700000" algn="tl" rotWithShape="0">
                    <a:srgbClr val="FF9DA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w="22225">
                      <a:solidFill>
                        <a:srgbClr val="58B6E5"/>
                      </a:solidFill>
                      <a:prstDash val="solid"/>
                    </a:ln>
                    <a:solidFill>
                      <a:srgbClr val="58B6E5">
                        <a:lumMod val="40000"/>
                        <a:lumOff val="60000"/>
                      </a:srgbClr>
                    </a:solidFill>
                    <a:effectLst/>
                    <a:uLnTx/>
                    <a:uFillTx/>
                    <a:latin typeface="Arial"/>
                    <a:ea typeface="微软雅黑"/>
                    <a:cs typeface="+mn-cs"/>
                  </a:endParaRPr>
                </a:p>
              </p:txBody>
            </p:sp>
            <p:cxnSp>
              <p:nvCxnSpPr>
                <p:cNvPr id="77" name="直接连接符 76"/>
                <p:cNvCxnSpPr/>
                <p:nvPr/>
              </p:nvCxnSpPr>
              <p:spPr>
                <a:xfrm flipH="1">
                  <a:off x="6992276" y="1665004"/>
                  <a:ext cx="740233" cy="0"/>
                </a:xfrm>
                <a:prstGeom prst="line">
                  <a:avLst/>
                </a:prstGeom>
                <a:ln w="15875">
                  <a:solidFill>
                    <a:srgbClr val="FF9DA7"/>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73" name="文本框 72"/>
              <p:cNvSpPr txBox="1"/>
              <p:nvPr/>
            </p:nvSpPr>
            <p:spPr>
              <a:xfrm>
                <a:off x="7715833" y="1375310"/>
                <a:ext cx="895048" cy="3525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圆柱头</a:t>
                </a:r>
                <a:endParaRPr kumimoji="0" lang="zh-CN" altLang="en-US" sz="14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5" name="文本框 74"/>
              <p:cNvSpPr txBox="1"/>
              <p:nvPr/>
            </p:nvSpPr>
            <p:spPr>
              <a:xfrm>
                <a:off x="7558473" y="1685765"/>
                <a:ext cx="1313066" cy="4245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适用于定点冲击</a:t>
                </a:r>
                <a:endPar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深入触达穴位</a:t>
                </a:r>
                <a:endPar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grpSp>
        <p:grpSp>
          <p:nvGrpSpPr>
            <p:cNvPr id="25" name="组合 77"/>
            <p:cNvGrpSpPr/>
            <p:nvPr/>
          </p:nvGrpSpPr>
          <p:grpSpPr>
            <a:xfrm>
              <a:off x="6722267" y="4555894"/>
              <a:ext cx="1851828" cy="761592"/>
              <a:chOff x="6973411" y="1318298"/>
              <a:chExt cx="1851828" cy="761592"/>
            </a:xfrm>
          </p:grpSpPr>
          <p:grpSp>
            <p:nvGrpSpPr>
              <p:cNvPr id="26" name="组合 78"/>
              <p:cNvGrpSpPr/>
              <p:nvPr/>
            </p:nvGrpSpPr>
            <p:grpSpPr>
              <a:xfrm>
                <a:off x="6973411" y="1318298"/>
                <a:ext cx="1851828" cy="754327"/>
                <a:chOff x="6992276" y="1259319"/>
                <a:chExt cx="1991863" cy="811369"/>
              </a:xfrm>
            </p:grpSpPr>
            <p:sp>
              <p:nvSpPr>
                <p:cNvPr id="82" name="矩形: 圆角 81"/>
                <p:cNvSpPr/>
                <p:nvPr/>
              </p:nvSpPr>
              <p:spPr>
                <a:xfrm>
                  <a:off x="7571779" y="1259319"/>
                  <a:ext cx="1412360" cy="811369"/>
                </a:xfrm>
                <a:prstGeom prst="roundRect">
                  <a:avLst/>
                </a:prstGeom>
                <a:solidFill>
                  <a:srgbClr val="FF9DA7"/>
                </a:solidFill>
                <a:ln>
                  <a:solidFill>
                    <a:schemeClr val="bg1"/>
                  </a:solidFill>
                </a:ln>
                <a:effectLst>
                  <a:outerShdw blurRad="50800" dist="38100" dir="2700000" algn="tl" rotWithShape="0">
                    <a:srgbClr val="FF9DA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w="22225">
                      <a:solidFill>
                        <a:srgbClr val="58B6E5"/>
                      </a:solidFill>
                      <a:prstDash val="solid"/>
                    </a:ln>
                    <a:solidFill>
                      <a:srgbClr val="58B6E5">
                        <a:lumMod val="40000"/>
                        <a:lumOff val="60000"/>
                      </a:srgbClr>
                    </a:solidFill>
                    <a:effectLst/>
                    <a:uLnTx/>
                    <a:uFillTx/>
                    <a:latin typeface="Arial"/>
                    <a:ea typeface="微软雅黑"/>
                    <a:cs typeface="+mn-cs"/>
                  </a:endParaRPr>
                </a:p>
              </p:txBody>
            </p:sp>
            <p:cxnSp>
              <p:nvCxnSpPr>
                <p:cNvPr id="83" name="直接连接符 82"/>
                <p:cNvCxnSpPr/>
                <p:nvPr/>
              </p:nvCxnSpPr>
              <p:spPr>
                <a:xfrm flipH="1">
                  <a:off x="6992276" y="1665004"/>
                  <a:ext cx="740233" cy="0"/>
                </a:xfrm>
                <a:prstGeom prst="line">
                  <a:avLst/>
                </a:prstGeom>
                <a:ln w="15875">
                  <a:solidFill>
                    <a:srgbClr val="FF9DA7"/>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80" name="文本框 79"/>
              <p:cNvSpPr txBox="1"/>
              <p:nvPr/>
            </p:nvSpPr>
            <p:spPr>
              <a:xfrm>
                <a:off x="7715833" y="1375310"/>
                <a:ext cx="89504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圆球头</a:t>
                </a:r>
                <a:endParaRPr kumimoji="0" lang="zh-CN" altLang="en-US" sz="14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1" name="文本框 80"/>
              <p:cNvSpPr txBox="1"/>
              <p:nvPr/>
            </p:nvSpPr>
            <p:spPr>
              <a:xfrm>
                <a:off x="7558474" y="1655297"/>
                <a:ext cx="1199269" cy="4245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适用于按摩臀部</a:t>
                </a:r>
                <a:endPar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大腿等肌肉群</a:t>
                </a:r>
                <a:endPar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grpSp>
      </p:grpSp>
      <p:pic>
        <p:nvPicPr>
          <p:cNvPr id="34" name="图形 33"/>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53692" y="770833"/>
            <a:ext cx="2076450" cy="10191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391275"/>
            <a:ext cx="12192000" cy="106680"/>
          </a:xfrm>
          <a:prstGeom prst="rect">
            <a:avLst/>
          </a:prstGeom>
          <a:gradFill>
            <a:gsLst>
              <a:gs pos="0">
                <a:srgbClr val="37D1E6"/>
              </a:gs>
              <a:gs pos="100000">
                <a:srgbClr val="EC608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矩形 4"/>
          <p:cNvSpPr/>
          <p:nvPr/>
        </p:nvSpPr>
        <p:spPr>
          <a:xfrm>
            <a:off x="0" y="359410"/>
            <a:ext cx="10195560" cy="172085"/>
          </a:xfrm>
          <a:prstGeom prst="rect">
            <a:avLst/>
          </a:prstGeom>
          <a:gradFill>
            <a:gsLst>
              <a:gs pos="0">
                <a:srgbClr val="37D1E6"/>
              </a:gs>
              <a:gs pos="100000">
                <a:srgbClr val="EC608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矩形 1"/>
          <p:cNvSpPr/>
          <p:nvPr/>
        </p:nvSpPr>
        <p:spPr>
          <a:xfrm>
            <a:off x="11759301" y="359154"/>
            <a:ext cx="431947" cy="179978"/>
          </a:xfrm>
          <a:prstGeom prst="rect">
            <a:avLst/>
          </a:prstGeom>
          <a:solidFill>
            <a:srgbClr val="EB6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0" name="图片 19" descr="矢量智能对象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9895" y="171450"/>
            <a:ext cx="873760" cy="555625"/>
          </a:xfrm>
          <a:prstGeom prst="rect">
            <a:avLst/>
          </a:prstGeom>
        </p:spPr>
      </p:pic>
      <p:sp>
        <p:nvSpPr>
          <p:cNvPr id="17" name="文本框 16"/>
          <p:cNvSpPr txBox="1"/>
          <p:nvPr/>
        </p:nvSpPr>
        <p:spPr>
          <a:xfrm>
            <a:off x="8879840" y="335966"/>
            <a:ext cx="1211580" cy="36830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微软雅黑"/>
                <a:ea typeface="微软雅黑"/>
                <a:cs typeface="+mn-cs"/>
                <a:sym typeface="+mn-ea"/>
              </a:rPr>
              <a:t>全能家居用品品牌商</a:t>
            </a:r>
            <a:endParaRPr kumimoji="0" lang="zh-CN" altLang="en-US" sz="900" b="0" i="0" u="none" strike="noStrike" kern="1200" cap="none" spc="0" normalizeH="0" baseline="0" noProof="0">
              <a:ln>
                <a:noFill/>
              </a:ln>
              <a:solidFill>
                <a:srgbClr val="FFFFFF"/>
              </a:solidFill>
              <a:effectLst/>
              <a:uLnTx/>
              <a:uFillTx/>
              <a:latin typeface="微软雅黑"/>
              <a:ea typeface="微软雅黑"/>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a:ln>
                  <a:noFill/>
                </a:ln>
                <a:solidFill>
                  <a:srgbClr val="000000">
                    <a:lumMod val="95000"/>
                    <a:lumOff val="5000"/>
                  </a:srgbClr>
                </a:solidFill>
                <a:effectLst/>
                <a:uLnTx/>
                <a:uFillTx/>
                <a:latin typeface="微软雅黑"/>
                <a:ea typeface="微软雅黑"/>
                <a:cs typeface="+mn-ea"/>
              </a:rPr>
              <a:t>  </a:t>
            </a:r>
          </a:p>
        </p:txBody>
      </p:sp>
      <p:grpSp>
        <p:nvGrpSpPr>
          <p:cNvPr id="13" name="组合 12"/>
          <p:cNvGrpSpPr/>
          <p:nvPr/>
        </p:nvGrpSpPr>
        <p:grpSpPr>
          <a:xfrm>
            <a:off x="7679055" y="3729355"/>
            <a:ext cx="4151630" cy="1449070"/>
            <a:chOff x="12093" y="4399"/>
            <a:chExt cx="6538" cy="2282"/>
          </a:xfrm>
        </p:grpSpPr>
        <p:cxnSp>
          <p:nvCxnSpPr>
            <p:cNvPr id="14" name="直接连接符 13"/>
            <p:cNvCxnSpPr/>
            <p:nvPr/>
          </p:nvCxnSpPr>
          <p:spPr>
            <a:xfrm>
              <a:off x="12093" y="4399"/>
              <a:ext cx="6537"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2094" y="6681"/>
              <a:ext cx="6537"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 name="矩形 10"/>
          <p:cNvSpPr>
            <a:spLocks noChangeArrowheads="1"/>
          </p:cNvSpPr>
          <p:nvPr/>
        </p:nvSpPr>
        <p:spPr bwMode="auto">
          <a:xfrm>
            <a:off x="7607113" y="3115837"/>
            <a:ext cx="4223499" cy="2933065"/>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EJK1117GRN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养生杯</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CN" sz="1400" b="1" i="0" u="none" strike="noStrike" kern="1200" cap="none" spc="0" normalizeH="0" baseline="0" noProof="0" dirty="0">
              <a:ln>
                <a:noFill/>
              </a:ln>
              <a:solidFill>
                <a:srgbClr val="E50717"/>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市场参考价：</a:t>
            </a:r>
            <a:r>
              <a:rPr kumimoji="0" lang="en-US" altLang="zh-CN"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468.00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出货价：</a:t>
            </a:r>
            <a:r>
              <a:rPr kumimoji="0" lang="en-US" altLang="zh-CN"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190.00</a:t>
            </a:r>
            <a:endParaRPr kumimoji="0" lang="en-US" altLang="zh-CN" sz="11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产品材质：PP+ABS+高硼硅玻璃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产品参数：</a:t>
            </a:r>
            <a:r>
              <a:rPr kumimoji="0"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功率：</a:t>
            </a:r>
            <a:r>
              <a:rPr kumimoji="0" 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300</a:t>
            </a:r>
            <a:r>
              <a:rPr kumimoji="0"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W</a:t>
            </a:r>
            <a:r>
              <a:rPr kumimoji="0" 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        </a:t>
            </a:r>
            <a:r>
              <a:rPr kumimoji="0"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容量：</a:t>
            </a:r>
            <a:r>
              <a:rPr kumimoji="0" 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350m</a:t>
            </a:r>
            <a:r>
              <a:rPr kumimoji="0"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产品尺寸：11.3×9.6×18.5cm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包装尺寸：彩盒13×11.5×20</a:t>
            </a:r>
            <a:r>
              <a:rPr kumimoji="0"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装箱明细：</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16</a:t>
            </a: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pcs/箱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ko-KR" sz="1065"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1.轻盈小巧，便携出行                                                                         </a:t>
            </a:r>
            <a:r>
              <a:rPr kumimoji="0" 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2.</a:t>
            </a:r>
            <a:r>
              <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可视壶体，轻松清洗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3.</a:t>
            </a:r>
            <a:r>
              <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温度时间，随心调控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       </a:t>
            </a:r>
          </a:p>
        </p:txBody>
      </p:sp>
      <p:grpSp>
        <p:nvGrpSpPr>
          <p:cNvPr id="10" name="组合 9"/>
          <p:cNvGrpSpPr/>
          <p:nvPr/>
        </p:nvGrpSpPr>
        <p:grpSpPr>
          <a:xfrm>
            <a:off x="6136005" y="840740"/>
            <a:ext cx="1252855" cy="5218430"/>
            <a:chOff x="9663" y="1324"/>
            <a:chExt cx="1973" cy="8218"/>
          </a:xfrm>
        </p:grpSpPr>
        <p:pic>
          <p:nvPicPr>
            <p:cNvPr id="11" name="图片 10" descr="Z:\设计\B-产品信息资料库\LOCK&amp;LOCK\乐扣家电\LOCK&amp;LOCK家电目录在册\202110\EJK1117PIK EJK1117GRN 养生杯\EJK1117GRN 养生杯\EJK1117GRN 养生杯 800\EJK1117GRN 养生杯 800 (5).jpgEJK1117GRN 养生杯 800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663" y="7569"/>
              <a:ext cx="1973" cy="1973"/>
            </a:xfrm>
            <a:prstGeom prst="rect">
              <a:avLst/>
            </a:prstGeom>
            <a:ln>
              <a:solidFill>
                <a:schemeClr val="bg1">
                  <a:lumMod val="75000"/>
                </a:schemeClr>
              </a:solidFill>
            </a:ln>
          </p:spPr>
        </p:pic>
        <p:pic>
          <p:nvPicPr>
            <p:cNvPr id="18" name="图片 17" descr="Z:\设计\B-产品信息资料库\LOCK&amp;LOCK\乐扣家电\LOCK&amp;LOCK家电目录在册\202110\EJK1117PIK EJK1117GRN 养生杯\EJK1117GRN 养生杯\EJK1117GRN 养生杯 800\EJK1117GRN 养生杯 800 (3).jpgEJK1117GRN 养生杯 800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663" y="1324"/>
              <a:ext cx="1973" cy="1973"/>
            </a:xfrm>
            <a:prstGeom prst="rect">
              <a:avLst/>
            </a:prstGeom>
            <a:ln>
              <a:solidFill>
                <a:schemeClr val="bg1">
                  <a:lumMod val="75000"/>
                </a:schemeClr>
              </a:solidFill>
            </a:ln>
          </p:spPr>
        </p:pic>
        <p:pic>
          <p:nvPicPr>
            <p:cNvPr id="19" name="图片 18" descr="Z:\设计\B-产品信息资料库\LOCK&amp;LOCK\乐扣家电\LOCK&amp;LOCK家电目录在册\202110\EJK1117PIK EJK1117GRN 养生杯\EJK1117GRN 养生杯\EJK1117GRN 养生杯 800\EJK1117GRN 养生杯 800 (2).jpgEJK1117GRN 养生杯 800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663" y="3407"/>
              <a:ext cx="1973" cy="1973"/>
            </a:xfrm>
            <a:prstGeom prst="rect">
              <a:avLst/>
            </a:prstGeom>
            <a:ln>
              <a:solidFill>
                <a:schemeClr val="bg1">
                  <a:lumMod val="75000"/>
                </a:schemeClr>
              </a:solidFill>
            </a:ln>
          </p:spPr>
        </p:pic>
        <p:pic>
          <p:nvPicPr>
            <p:cNvPr id="21" name="图片 20" descr="Z:\设计\B-产品信息资料库\LOCK&amp;LOCK\乐扣家电\LOCK&amp;LOCK家电目录在册\202110\EJK1117PIK EJK1117GRN 养生杯\EJK1117GRN 养生杯\EJK1117GRN 养生杯 800\EJK1117GRN 养生杯 800 (5).jpgEJK1117GRN 养生杯 800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663" y="5488"/>
              <a:ext cx="1973" cy="1973"/>
            </a:xfrm>
            <a:prstGeom prst="rect">
              <a:avLst/>
            </a:prstGeom>
            <a:ln>
              <a:solidFill>
                <a:schemeClr val="bg1">
                  <a:lumMod val="75000"/>
                </a:schemeClr>
              </a:solidFill>
            </a:ln>
          </p:spPr>
        </p:pic>
      </p:grpSp>
      <p:pic>
        <p:nvPicPr>
          <p:cNvPr id="8" name="图片 7" descr="EJK1117GRN 养生杯 800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12555" y="727075"/>
            <a:ext cx="3090545" cy="3090545"/>
          </a:xfrm>
          <a:prstGeom prst="rect">
            <a:avLst/>
          </a:prstGeom>
        </p:spPr>
      </p:pic>
      <p:pic>
        <p:nvPicPr>
          <p:cNvPr id="4" name="图片 3" descr="Z:\设计\B-产品信息资料库\LOCK&amp;LOCK\乐扣家电\LOCK&amp;LOCK家电目录在册\202110\EJK1117PIK EJK1117GRN 养生杯\EJK1117GRN 养生杯\EJK1117GRN 养生杯 800\EJK1117GRN 养生杯 800 (10).jpgEJK1117GRN 养生杯 800 (1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61925" y="710248"/>
            <a:ext cx="5586730" cy="5586730"/>
          </a:xfrm>
          <a:prstGeom prst="rect">
            <a:avLst/>
          </a:prstGeom>
        </p:spPr>
      </p:pic>
      <p:grpSp>
        <p:nvGrpSpPr>
          <p:cNvPr id="220" name="组合 219"/>
          <p:cNvGrpSpPr/>
          <p:nvPr/>
        </p:nvGrpSpPr>
        <p:grpSpPr>
          <a:xfrm>
            <a:off x="7688580" y="2720975"/>
            <a:ext cx="800735" cy="359410"/>
            <a:chOff x="4490" y="7616"/>
            <a:chExt cx="1261" cy="566"/>
          </a:xfrm>
        </p:grpSpPr>
        <p:grpSp>
          <p:nvGrpSpPr>
            <p:cNvPr id="155" name="组合 154"/>
            <p:cNvGrpSpPr/>
            <p:nvPr/>
          </p:nvGrpSpPr>
          <p:grpSpPr>
            <a:xfrm>
              <a:off x="4491" y="7616"/>
              <a:ext cx="1260" cy="567"/>
              <a:chOff x="5901" y="2490"/>
              <a:chExt cx="1260" cy="567"/>
            </a:xfrm>
          </p:grpSpPr>
          <p:sp>
            <p:nvSpPr>
              <p:cNvPr id="156" name="任意多边形 155"/>
              <p:cNvSpPr/>
              <p:nvPr/>
            </p:nvSpPr>
            <p:spPr>
              <a:xfrm>
                <a:off x="5978" y="2575"/>
                <a:ext cx="1183" cy="482"/>
              </a:xfrm>
              <a:custGeom>
                <a:avLst/>
                <a:gdLst/>
                <a:ahLst/>
                <a:cxnLst>
                  <a:cxn ang="3">
                    <a:pos x="hc" y="t"/>
                  </a:cxn>
                  <a:cxn ang="cd2">
                    <a:pos x="l" y="vc"/>
                  </a:cxn>
                  <a:cxn ang="cd4">
                    <a:pos x="hc" y="b"/>
                  </a:cxn>
                  <a:cxn ang="0">
                    <a:pos x="r" y="vc"/>
                  </a:cxn>
                </a:cxnLst>
                <a:rect l="l" t="t" r="r" b="b"/>
                <a:pathLst>
                  <a:path w="1089" h="406">
                    <a:moveTo>
                      <a:pt x="0" y="0"/>
                    </a:moveTo>
                    <a:lnTo>
                      <a:pt x="150" y="0"/>
                    </a:lnTo>
                    <a:lnTo>
                      <a:pt x="271" y="0"/>
                    </a:lnTo>
                    <a:lnTo>
                      <a:pt x="939" y="0"/>
                    </a:lnTo>
                    <a:cubicBezTo>
                      <a:pt x="1022" y="0"/>
                      <a:pt x="1089" y="67"/>
                      <a:pt x="1089" y="150"/>
                    </a:cubicBezTo>
                    <a:lnTo>
                      <a:pt x="1089" y="256"/>
                    </a:lnTo>
                    <a:cubicBezTo>
                      <a:pt x="1089" y="339"/>
                      <a:pt x="1022" y="406"/>
                      <a:pt x="939" y="406"/>
                    </a:cubicBezTo>
                    <a:lnTo>
                      <a:pt x="150" y="406"/>
                    </a:lnTo>
                    <a:cubicBezTo>
                      <a:pt x="67" y="406"/>
                      <a:pt x="0" y="339"/>
                      <a:pt x="0" y="256"/>
                    </a:cubicBezTo>
                    <a:lnTo>
                      <a:pt x="0" y="157"/>
                    </a:lnTo>
                    <a:lnTo>
                      <a:pt x="0" y="1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7" name="任意多边形 156"/>
              <p:cNvSpPr/>
              <p:nvPr/>
            </p:nvSpPr>
            <p:spPr>
              <a:xfrm>
                <a:off x="5901" y="2490"/>
                <a:ext cx="1183" cy="482"/>
              </a:xfrm>
              <a:custGeom>
                <a:avLst/>
                <a:gdLst/>
                <a:ahLst/>
                <a:cxnLst>
                  <a:cxn ang="3">
                    <a:pos x="hc" y="t"/>
                  </a:cxn>
                  <a:cxn ang="cd2">
                    <a:pos x="l" y="vc"/>
                  </a:cxn>
                  <a:cxn ang="cd4">
                    <a:pos x="hc" y="b"/>
                  </a:cxn>
                  <a:cxn ang="0">
                    <a:pos x="r" y="vc"/>
                  </a:cxn>
                </a:cxnLst>
                <a:rect l="l" t="t" r="r" b="b"/>
                <a:pathLst>
                  <a:path w="1089" h="406">
                    <a:moveTo>
                      <a:pt x="0" y="0"/>
                    </a:moveTo>
                    <a:lnTo>
                      <a:pt x="150" y="0"/>
                    </a:lnTo>
                    <a:lnTo>
                      <a:pt x="271" y="0"/>
                    </a:lnTo>
                    <a:lnTo>
                      <a:pt x="939" y="0"/>
                    </a:lnTo>
                    <a:cubicBezTo>
                      <a:pt x="1022" y="0"/>
                      <a:pt x="1089" y="67"/>
                      <a:pt x="1089" y="150"/>
                    </a:cubicBezTo>
                    <a:lnTo>
                      <a:pt x="1089" y="256"/>
                    </a:lnTo>
                    <a:cubicBezTo>
                      <a:pt x="1089" y="339"/>
                      <a:pt x="1022" y="406"/>
                      <a:pt x="939" y="406"/>
                    </a:cubicBezTo>
                    <a:lnTo>
                      <a:pt x="150" y="406"/>
                    </a:lnTo>
                    <a:cubicBezTo>
                      <a:pt x="67" y="406"/>
                      <a:pt x="0" y="339"/>
                      <a:pt x="0" y="256"/>
                    </a:cubicBezTo>
                    <a:lnTo>
                      <a:pt x="0" y="157"/>
                    </a:lnTo>
                    <a:lnTo>
                      <a:pt x="0" y="150"/>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8" name="任意多边形 157"/>
              <p:cNvSpPr/>
              <p:nvPr/>
            </p:nvSpPr>
            <p:spPr>
              <a:xfrm>
                <a:off x="5978" y="2549"/>
                <a:ext cx="1029" cy="364"/>
              </a:xfrm>
              <a:custGeom>
                <a:avLst/>
                <a:gdLst>
                  <a:gd name="connsiteX0" fmla="*/ 326 w 1029"/>
                  <a:gd name="connsiteY0" fmla="*/ 364 h 364"/>
                  <a:gd name="connsiteX1" fmla="*/ 142 w 1029"/>
                  <a:gd name="connsiteY1" fmla="*/ 364 h 364"/>
                  <a:gd name="connsiteX2" fmla="*/ 0 w 1029"/>
                  <a:gd name="connsiteY2" fmla="*/ 230 h 364"/>
                  <a:gd name="connsiteX3" fmla="*/ 0 w 1029"/>
                  <a:gd name="connsiteY3" fmla="*/ 141 h 364"/>
                  <a:gd name="connsiteX4" fmla="*/ 0 w 1029"/>
                  <a:gd name="connsiteY4" fmla="*/ 134 h 364"/>
                  <a:gd name="connsiteX5" fmla="*/ 0 w 1029"/>
                  <a:gd name="connsiteY5" fmla="*/ 0 h 364"/>
                  <a:gd name="connsiteX6" fmla="*/ 142 w 1029"/>
                  <a:gd name="connsiteY6" fmla="*/ 0 h 364"/>
                  <a:gd name="connsiteX7" fmla="*/ 256 w 1029"/>
                  <a:gd name="connsiteY7" fmla="*/ 0 h 364"/>
                  <a:gd name="connsiteX8" fmla="*/ 887 w 1029"/>
                  <a:gd name="connsiteY8" fmla="*/ 0 h 364"/>
                  <a:gd name="connsiteX9" fmla="*/ 1029 w 1029"/>
                  <a:gd name="connsiteY9" fmla="*/ 134 h 364"/>
                  <a:gd name="connsiteX10" fmla="*/ 1029 w 1029"/>
                  <a:gd name="connsiteY10" fmla="*/ 230 h 364"/>
                  <a:gd name="connsiteX11" fmla="*/ 887 w 1029"/>
                  <a:gd name="connsiteY11" fmla="*/ 364 h 364"/>
                  <a:gd name="connsiteX12" fmla="*/ 866 w 1029"/>
                  <a:gd name="connsiteY12" fmla="*/ 364 h 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 h="364">
                    <a:moveTo>
                      <a:pt x="326" y="364"/>
                    </a:moveTo>
                    <a:lnTo>
                      <a:pt x="142" y="364"/>
                    </a:lnTo>
                    <a:cubicBezTo>
                      <a:pt x="63" y="364"/>
                      <a:pt x="0" y="304"/>
                      <a:pt x="0" y="230"/>
                    </a:cubicBezTo>
                    <a:lnTo>
                      <a:pt x="0" y="141"/>
                    </a:lnTo>
                    <a:lnTo>
                      <a:pt x="0" y="134"/>
                    </a:lnTo>
                    <a:lnTo>
                      <a:pt x="0" y="0"/>
                    </a:lnTo>
                    <a:lnTo>
                      <a:pt x="142" y="0"/>
                    </a:lnTo>
                    <a:lnTo>
                      <a:pt x="256" y="0"/>
                    </a:lnTo>
                    <a:lnTo>
                      <a:pt x="887" y="0"/>
                    </a:lnTo>
                    <a:cubicBezTo>
                      <a:pt x="966" y="0"/>
                      <a:pt x="1029" y="60"/>
                      <a:pt x="1029" y="134"/>
                    </a:cubicBezTo>
                    <a:lnTo>
                      <a:pt x="1029" y="230"/>
                    </a:lnTo>
                    <a:cubicBezTo>
                      <a:pt x="1029" y="304"/>
                      <a:pt x="966" y="364"/>
                      <a:pt x="887" y="364"/>
                    </a:cubicBezTo>
                    <a:lnTo>
                      <a:pt x="866" y="364"/>
                    </a:lnTo>
                  </a:path>
                </a:pathLst>
              </a:custGeom>
              <a:noFill/>
              <a:ln w="6350">
                <a:solidFill>
                  <a:schemeClr val="tx1"/>
                </a:solidFill>
              </a:ln>
              <a:extLst>
                <a:ext uri="{909E8E84-426E-40DD-AFC4-6F175D3DCCD1}">
                  <a14:hiddenFill xmlns:a14="http://schemas.microsoft.com/office/drawing/2010/main">
                    <a:solidFill>
                      <a:srgbClr val="00B0F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161" name="文本框 160"/>
            <p:cNvSpPr txBox="1"/>
            <p:nvPr/>
          </p:nvSpPr>
          <p:spPr>
            <a:xfrm>
              <a:off x="4490" y="7640"/>
              <a:ext cx="1182" cy="410"/>
            </a:xfrm>
            <a:prstGeom prst="rect">
              <a:avLst/>
            </a:prstGeom>
            <a:solidFill>
              <a:srgbClr val="000000">
                <a:alpha val="0"/>
              </a:srgbClr>
            </a:solid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重点推荐</a:t>
              </a:r>
            </a:p>
          </p:txBody>
        </p:sp>
        <p:sp>
          <p:nvSpPr>
            <p:cNvPr id="162" name="文本框 161"/>
            <p:cNvSpPr txBox="1"/>
            <p:nvPr/>
          </p:nvSpPr>
          <p:spPr>
            <a:xfrm>
              <a:off x="4767" y="7900"/>
              <a:ext cx="801" cy="2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 b="0" i="1" u="none" strike="noStrike" kern="1200" cap="none" spc="0" normalizeH="0" baseline="0" noProof="0">
                  <a:ln>
                    <a:noFill/>
                  </a:ln>
                  <a:solidFill>
                    <a:srgbClr val="000000"/>
                  </a:solidFill>
                  <a:effectLst/>
                  <a:uLnTx/>
                  <a:uFillTx/>
                  <a:latin typeface="Arial" panose="020B0604020202020204" pitchFamily="34" charset="0"/>
                  <a:ea typeface="微软雅黑"/>
                  <a:cs typeface="Arial" panose="020B0604020202020204" pitchFamily="34" charset="0"/>
                  <a:sym typeface="+mn-ea"/>
                </a:rPr>
                <a:t>Hot Selling </a:t>
              </a:r>
              <a:endParaRPr kumimoji="0" lang="en-US" altLang="zh-CN" sz="500" b="0" i="1"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sym typeface="+mn-ea"/>
              </a:endParaRPr>
            </a:p>
          </p:txBody>
        </p:sp>
      </p:grpSp>
      <p:grpSp>
        <p:nvGrpSpPr>
          <p:cNvPr id="26" name="组合 25">
            <a:extLst>
              <a:ext uri="{FF2B5EF4-FFF2-40B4-BE49-F238E27FC236}">
                <a16:creationId xmlns:a16="http://schemas.microsoft.com/office/drawing/2014/main" id="{0A38D555-A488-E1B5-D158-17F1DF7FBD9A}"/>
              </a:ext>
            </a:extLst>
          </p:cNvPr>
          <p:cNvGrpSpPr/>
          <p:nvPr/>
        </p:nvGrpSpPr>
        <p:grpSpPr>
          <a:xfrm>
            <a:off x="7594600" y="815340"/>
            <a:ext cx="736600" cy="449580"/>
            <a:chOff x="1313" y="3117"/>
            <a:chExt cx="1160" cy="708"/>
          </a:xfrm>
        </p:grpSpPr>
        <p:sp>
          <p:nvSpPr>
            <p:cNvPr id="27" name="文本框 26">
              <a:extLst>
                <a:ext uri="{FF2B5EF4-FFF2-40B4-BE49-F238E27FC236}">
                  <a16:creationId xmlns:a16="http://schemas.microsoft.com/office/drawing/2014/main" id="{FD1ABE41-51EB-8735-0DC3-251BCBD19943}"/>
                </a:ext>
              </a:extLst>
            </p:cNvPr>
            <p:cNvSpPr txBox="1"/>
            <p:nvPr/>
          </p:nvSpPr>
          <p:spPr>
            <a:xfrm>
              <a:off x="1313" y="3117"/>
              <a:ext cx="1034" cy="531"/>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solidFill>
                      <a:srgbClr val="C00000"/>
                    </a:solidFill>
                  </a:ln>
                  <a:solidFill>
                    <a:srgbClr val="C00000"/>
                  </a:solidFill>
                  <a:effectLst/>
                  <a:uLnTx/>
                  <a:uFillTx/>
                  <a:latin typeface="Arial Bold Italic" panose="020B0604020202090204" charset="0"/>
                  <a:ea typeface="微软雅黑" panose="020B0503020204020204" pitchFamily="34" charset="-122"/>
                  <a:cs typeface="Arial Bold Italic" panose="020B0604020202090204" charset="0"/>
                  <a:sym typeface="+mn-ea"/>
                </a:rPr>
                <a:t>NEW</a:t>
              </a:r>
            </a:p>
          </p:txBody>
        </p:sp>
        <p:sp>
          <p:nvSpPr>
            <p:cNvPr id="28" name="文本框 27">
              <a:extLst>
                <a:ext uri="{FF2B5EF4-FFF2-40B4-BE49-F238E27FC236}">
                  <a16:creationId xmlns:a16="http://schemas.microsoft.com/office/drawing/2014/main" id="{477F997F-33B7-31E1-F81C-E49460EFE605}"/>
                </a:ext>
              </a:extLst>
            </p:cNvPr>
            <p:cNvSpPr txBox="1"/>
            <p:nvPr/>
          </p:nvSpPr>
          <p:spPr>
            <a:xfrm>
              <a:off x="1418" y="3461"/>
              <a:ext cx="1055" cy="364"/>
            </a:xfrm>
            <a:prstGeom prst="rect">
              <a:avLst/>
            </a:prstGeom>
            <a:noFill/>
            <a:extLst>
              <a:ext uri="{909E8E84-426E-40DD-AFC4-6F175D3DCCD1}">
                <a14:hiddenFill xmlns:a14="http://schemas.microsoft.com/office/drawing/2010/main">
                  <a:solidFill>
                    <a:srgbClr val="FFC000"/>
                  </a:solidFill>
                </a14:hiddenFill>
              </a:ext>
            </a:extLst>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1"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2021.10</a:t>
              </a:r>
            </a:p>
          </p:txBody>
        </p:sp>
      </p:grpSp>
    </p:spTree>
    <p:extLst>
      <p:ext uri="{BB962C8B-B14F-4D97-AF65-F5344CB8AC3E}">
        <p14:creationId xmlns:p14="http://schemas.microsoft.com/office/powerpoint/2010/main" val="387087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8397240" y="1341810"/>
            <a:ext cx="3325003" cy="1895331"/>
          </a:xfrm>
          <a:prstGeom prst="rect">
            <a:avLst/>
          </a:prstGeom>
        </p:spPr>
      </p:pic>
      <p:pic>
        <p:nvPicPr>
          <p:cNvPr id="6" name="图片 5"/>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97815" y="899754"/>
            <a:ext cx="6091529" cy="5241415"/>
          </a:xfrm>
          <a:prstGeom prst="rect">
            <a:avLst/>
          </a:prstGeom>
        </p:spPr>
      </p:pic>
      <p:grpSp>
        <p:nvGrpSpPr>
          <p:cNvPr id="38" name="组合 37"/>
          <p:cNvGrpSpPr/>
          <p:nvPr/>
        </p:nvGrpSpPr>
        <p:grpSpPr>
          <a:xfrm>
            <a:off x="6499834" y="899754"/>
            <a:ext cx="1252855" cy="5206945"/>
            <a:chOff x="9616" y="1324"/>
            <a:chExt cx="1973" cy="8200"/>
          </a:xfrm>
        </p:grpSpPr>
        <p:pic>
          <p:nvPicPr>
            <p:cNvPr id="34" name="图片 3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616" y="7551"/>
              <a:ext cx="1973" cy="1973"/>
            </a:xfrm>
            <a:prstGeom prst="rect">
              <a:avLst/>
            </a:prstGeom>
            <a:ln w="3175">
              <a:solidFill>
                <a:schemeClr val="bg1">
                  <a:lumMod val="75000"/>
                </a:schemeClr>
              </a:solidFill>
            </a:ln>
          </p:spPr>
        </p:pic>
        <p:pic>
          <p:nvPicPr>
            <p:cNvPr id="35" name="图片 3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616" y="5471"/>
              <a:ext cx="1973" cy="1973"/>
            </a:xfrm>
            <a:prstGeom prst="rect">
              <a:avLst/>
            </a:prstGeom>
            <a:ln w="3175">
              <a:solidFill>
                <a:schemeClr val="bg1">
                  <a:lumMod val="75000"/>
                </a:schemeClr>
              </a:solidFill>
            </a:ln>
          </p:spPr>
        </p:pic>
        <p:pic>
          <p:nvPicPr>
            <p:cNvPr id="36" name="图片 3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616" y="3410"/>
              <a:ext cx="1973" cy="1973"/>
            </a:xfrm>
            <a:prstGeom prst="rect">
              <a:avLst/>
            </a:prstGeom>
            <a:ln w="3175">
              <a:solidFill>
                <a:schemeClr val="bg1">
                  <a:lumMod val="75000"/>
                </a:schemeClr>
              </a:solidFill>
            </a:ln>
          </p:spPr>
        </p:pic>
        <p:pic>
          <p:nvPicPr>
            <p:cNvPr id="25" name="图片 2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616" y="1324"/>
              <a:ext cx="1973" cy="1973"/>
            </a:xfrm>
            <a:prstGeom prst="rect">
              <a:avLst/>
            </a:prstGeom>
            <a:ln w="3175">
              <a:solidFill>
                <a:schemeClr val="bg1">
                  <a:lumMod val="75000"/>
                </a:schemeClr>
              </a:solidFill>
            </a:ln>
          </p:spPr>
        </p:pic>
      </p:grpSp>
      <p:sp>
        <p:nvSpPr>
          <p:cNvPr id="2" name="矩形 1"/>
          <p:cNvSpPr/>
          <p:nvPr/>
        </p:nvSpPr>
        <p:spPr>
          <a:xfrm>
            <a:off x="11759301" y="367409"/>
            <a:ext cx="431947" cy="179978"/>
          </a:xfrm>
          <a:prstGeom prst="rect">
            <a:avLst/>
          </a:prstGeom>
          <a:solidFill>
            <a:srgbClr val="514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p:cNvSpPr/>
          <p:nvPr/>
        </p:nvSpPr>
        <p:spPr>
          <a:xfrm>
            <a:off x="153" y="6399114"/>
            <a:ext cx="12191695" cy="107987"/>
          </a:xfrm>
          <a:prstGeom prst="rect">
            <a:avLst/>
          </a:prstGeom>
          <a:solidFill>
            <a:srgbClr val="514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p:cNvSpPr/>
          <p:nvPr/>
        </p:nvSpPr>
        <p:spPr>
          <a:xfrm>
            <a:off x="118" y="367409"/>
            <a:ext cx="10195796" cy="172117"/>
          </a:xfrm>
          <a:prstGeom prst="rect">
            <a:avLst/>
          </a:prstGeom>
          <a:solidFill>
            <a:srgbClr val="514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 name="文本框 2"/>
          <p:cNvSpPr txBox="1"/>
          <p:nvPr/>
        </p:nvSpPr>
        <p:spPr>
          <a:xfrm>
            <a:off x="8788400" y="335966"/>
            <a:ext cx="1231900" cy="22987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41</a:t>
            </a: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mn-ea"/>
              </a:rPr>
              <a:t>年来激励健康生活</a:t>
            </a:r>
          </a:p>
        </p:txBody>
      </p:sp>
      <p:pic>
        <p:nvPicPr>
          <p:cNvPr id="39" name="图片 38" descr="傲胜-OSIM公司及品牌介绍-0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20985" y="225425"/>
            <a:ext cx="1170940" cy="450850"/>
          </a:xfrm>
          <a:prstGeom prst="rect">
            <a:avLst/>
          </a:prstGeom>
        </p:spPr>
      </p:pic>
      <p:pic>
        <p:nvPicPr>
          <p:cNvPr id="48" name="图片 4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7180" y="4916398"/>
            <a:ext cx="1647825" cy="1127760"/>
          </a:xfrm>
          <a:prstGeom prst="rect">
            <a:avLst/>
          </a:prstGeom>
        </p:spPr>
      </p:pic>
      <p:sp>
        <p:nvSpPr>
          <p:cNvPr id="24" name="矩形 10"/>
          <p:cNvSpPr>
            <a:spLocks noChangeArrowheads="1"/>
          </p:cNvSpPr>
          <p:nvPr/>
        </p:nvSpPr>
        <p:spPr bwMode="auto">
          <a:xfrm>
            <a:off x="8084221" y="3357786"/>
            <a:ext cx="4223385" cy="2738120"/>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400" b="1" i="0" u="none" strike="noStrike" kern="1200" cap="none" spc="0" normalizeH="0" baseline="0" noProof="0" dirty="0">
                <a:ln>
                  <a:noFill/>
                </a:ln>
                <a:solidFill>
                  <a:srgbClr val="ED6C3E"/>
                </a:solidFill>
                <a:effectLst/>
                <a:uLnTx/>
                <a:uFillTx/>
                <a:latin typeface="微软雅黑" panose="020B0503020204020204" pitchFamily="34" charset="-122"/>
                <a:ea typeface="微软雅黑" panose="020B0503020204020204" pitchFamily="34" charset="-122"/>
                <a:cs typeface="+mn-cs"/>
                <a:sym typeface="+mn-ea"/>
              </a:rPr>
              <a:t>OS-141(Cat)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400" b="1" i="0" u="none" strike="noStrike" kern="1200" cap="none" spc="0" normalizeH="0" baseline="0" noProof="0" dirty="0">
                <a:ln>
                  <a:noFill/>
                </a:ln>
                <a:solidFill>
                  <a:srgbClr val="ED6C3E"/>
                </a:solidFill>
                <a:effectLst/>
                <a:uLnTx/>
                <a:uFillTx/>
                <a:latin typeface="微软雅黑" panose="020B0503020204020204" pitchFamily="34" charset="-122"/>
                <a:ea typeface="微软雅黑" panose="020B0503020204020204" pitchFamily="34" charset="-122"/>
                <a:cs typeface="+mn-cs"/>
                <a:sym typeface="+mn-ea"/>
              </a:rPr>
              <a:t>轻巧无线眼部按摩器（</a:t>
            </a:r>
            <a:r>
              <a:rPr kumimoji="0" lang="en-US" altLang="zh-CN" sz="1400" b="1" i="0" u="none" strike="noStrike" kern="1200" cap="none" spc="0" normalizeH="0" baseline="0" noProof="0" dirty="0">
                <a:ln>
                  <a:noFill/>
                </a:ln>
                <a:solidFill>
                  <a:srgbClr val="ED6C3E"/>
                </a:solidFill>
                <a:effectLst/>
                <a:uLnTx/>
                <a:uFillTx/>
                <a:latin typeface="微软雅黑" panose="020B0503020204020204" pitchFamily="34" charset="-122"/>
                <a:ea typeface="微软雅黑" panose="020B0503020204020204" pitchFamily="34" charset="-122"/>
                <a:cs typeface="+mn-cs"/>
                <a:sym typeface="+mn-ea"/>
              </a:rPr>
              <a:t>Cat)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400" b="1" i="0" u="none" strike="noStrike" kern="1200" cap="none" spc="0" normalizeH="0" baseline="0" noProof="0" dirty="0">
              <a:ln>
                <a:noFill/>
              </a:ln>
              <a:solidFill>
                <a:srgbClr val="C71B2A"/>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市场参考价：</a:t>
            </a:r>
            <a:r>
              <a:rPr kumimoji="0" lang="en-US" altLang="zh-CN" sz="1000" b="0"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439.00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规       格：</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 22×2.8×8.5</a:t>
            </a: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材       质：布料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额定电压：1.5V（1节7号电池）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消耗功率：0.2瓦特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包装尺寸：</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PVC</a:t>
            </a: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包装</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25×10×5cm</a:t>
            </a: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装箱明细：</a:t>
            </a:r>
            <a:r>
              <a:rPr kumimoji="0" lang="en-US" altLang="zh-CN"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 40pcs/</a:t>
            </a: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mn-cs"/>
                <a:sym typeface="+mn-ea"/>
              </a:rPr>
              <a:t>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1</a:t>
            </a:r>
            <a:r>
              <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、时尚精致，便于携带</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2</a:t>
            </a:r>
            <a:r>
              <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、符合脸部轮廓</a:t>
            </a:r>
            <a:r>
              <a:rPr kumimoji="0" lang="en-US" altLang="zh-CN"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绒面多用</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3</a:t>
            </a:r>
            <a:r>
              <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、办公室午睡，轻柔按摩</a:t>
            </a:r>
            <a:endParaRPr kumimoji="0" lang="zh-CN" altLang="en-US" sz="9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endParaRPr>
          </a:p>
        </p:txBody>
      </p:sp>
      <p:grpSp>
        <p:nvGrpSpPr>
          <p:cNvPr id="30" name="组合 29"/>
          <p:cNvGrpSpPr/>
          <p:nvPr/>
        </p:nvGrpSpPr>
        <p:grpSpPr>
          <a:xfrm>
            <a:off x="8155940" y="3980815"/>
            <a:ext cx="3641090" cy="1449705"/>
            <a:chOff x="8165856" y="3052128"/>
            <a:chExt cx="3647740" cy="1581230"/>
          </a:xfrm>
        </p:grpSpPr>
        <p:cxnSp>
          <p:nvCxnSpPr>
            <p:cNvPr id="28" name="直接连接符 27"/>
            <p:cNvCxnSpPr/>
            <p:nvPr/>
          </p:nvCxnSpPr>
          <p:spPr>
            <a:xfrm>
              <a:off x="8165856" y="3052128"/>
              <a:ext cx="3647728"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165868" y="4633358"/>
              <a:ext cx="3647728"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408305" y="1063625"/>
            <a:ext cx="4172585" cy="67564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A76D35"/>
                </a:solidFill>
                <a:effectLst/>
                <a:uLnTx/>
                <a:uFillTx/>
                <a:latin typeface="微软雅黑" panose="020B0503020204020204" pitchFamily="34" charset="-122"/>
                <a:ea typeface="微软雅黑" panose="020B0503020204020204" pitchFamily="34" charset="-122"/>
                <a:cs typeface="+mn-cs"/>
              </a:rPr>
              <a:t>uM</a:t>
            </a:r>
            <a:r>
              <a:rPr kumimoji="0" lang="en-US" altLang="zh-CN" sz="2000" b="0" i="0" u="none" strike="noStrike" kern="1200" cap="none" spc="0" normalizeH="0" baseline="0" noProof="0" dirty="0">
                <a:ln>
                  <a:noFill/>
                </a:ln>
                <a:solidFill>
                  <a:srgbClr val="A76D35"/>
                </a:solidFill>
                <a:effectLst/>
                <a:uLnTx/>
                <a:uFillTx/>
                <a:latin typeface="微软雅黑" panose="020B0503020204020204" pitchFamily="34" charset="-122"/>
                <a:ea typeface="微软雅黑" panose="020B0503020204020204" pitchFamily="34" charset="-122"/>
                <a:cs typeface="+mn-cs"/>
              </a:rPr>
              <a:t>ask </a:t>
            </a:r>
            <a:r>
              <a:rPr kumimoji="0" lang="zh-CN" altLang="en-US" sz="2000" b="0" i="0" u="none" strike="noStrike" kern="1200" cap="none" spc="0" normalizeH="0" baseline="0" noProof="0" dirty="0">
                <a:ln>
                  <a:noFill/>
                </a:ln>
                <a:solidFill>
                  <a:srgbClr val="A76D35"/>
                </a:solidFill>
                <a:effectLst/>
                <a:uLnTx/>
                <a:uFillTx/>
                <a:latin typeface="微软雅黑" panose="020B0503020204020204" pitchFamily="34" charset="-122"/>
                <a:ea typeface="微软雅黑" panose="020B0503020204020204" pitchFamily="34" charset="-122"/>
                <a:cs typeface="+mn-cs"/>
              </a:rPr>
              <a:t>轻巧无线眼部按摩器（</a:t>
            </a:r>
            <a:r>
              <a:rPr kumimoji="0" lang="en-US" altLang="zh-CN" sz="2000" b="0" i="0" u="none" strike="noStrike" kern="1200" cap="none" spc="0" normalizeH="0" baseline="0" noProof="0" dirty="0">
                <a:ln>
                  <a:noFill/>
                </a:ln>
                <a:solidFill>
                  <a:srgbClr val="A76D35"/>
                </a:solidFill>
                <a:effectLst/>
                <a:uLnTx/>
                <a:uFillTx/>
                <a:latin typeface="微软雅黑" panose="020B0503020204020204" pitchFamily="34" charset="-122"/>
                <a:ea typeface="微软雅黑" panose="020B0503020204020204" pitchFamily="34" charset="-122"/>
                <a:cs typeface="+mn-cs"/>
              </a:rPr>
              <a:t>Cat)</a:t>
            </a:r>
            <a:endParaRPr kumimoji="0" lang="zh-CN" altLang="en-US" sz="2000" b="0" i="0" u="none" strike="noStrike" kern="1200" cap="none" spc="0" normalizeH="0" baseline="0" noProof="0" dirty="0">
              <a:ln>
                <a:noFill/>
              </a:ln>
              <a:solidFill>
                <a:srgbClr val="A76D35"/>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14244"/>
                </a:solidFill>
                <a:effectLst/>
                <a:uLnTx/>
                <a:uFillTx/>
                <a:latin typeface="微软雅黑" panose="020B0503020204020204" pitchFamily="34" charset="-122"/>
                <a:ea typeface="微软雅黑" panose="020B0503020204020204" pitchFamily="34" charset="-122"/>
                <a:cs typeface="+mn-cs"/>
              </a:rPr>
              <a:t>完美舒适双眼</a:t>
            </a:r>
          </a:p>
        </p:txBody>
      </p:sp>
      <p:sp>
        <p:nvSpPr>
          <p:cNvPr id="45" name="文本框 44"/>
          <p:cNvSpPr txBox="1"/>
          <p:nvPr/>
        </p:nvSpPr>
        <p:spPr>
          <a:xfrm>
            <a:off x="10787777" y="3453785"/>
            <a:ext cx="1042273" cy="523220"/>
          </a:xfrm>
          <a:prstGeom prst="rect">
            <a:avLst/>
          </a:prstGeom>
          <a:solidFill>
            <a:srgbClr val="FFC000"/>
          </a:solidFill>
        </p:spPr>
        <p:txBody>
          <a:bodyPr wrap="none"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出货价</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235.00</a:t>
            </a:r>
          </a:p>
        </p:txBody>
      </p:sp>
      <p:grpSp>
        <p:nvGrpSpPr>
          <p:cNvPr id="4" name="组合 3"/>
          <p:cNvGrpSpPr/>
          <p:nvPr/>
        </p:nvGrpSpPr>
        <p:grpSpPr>
          <a:xfrm>
            <a:off x="7925725" y="840740"/>
            <a:ext cx="656590" cy="433705"/>
            <a:chOff x="1313" y="3117"/>
            <a:chExt cx="1034" cy="683"/>
          </a:xfrm>
        </p:grpSpPr>
        <p:sp>
          <p:nvSpPr>
            <p:cNvPr id="11" name="文本框 10"/>
            <p:cNvSpPr txBox="1"/>
            <p:nvPr/>
          </p:nvSpPr>
          <p:spPr>
            <a:xfrm>
              <a:off x="1313" y="3117"/>
              <a:ext cx="1034" cy="531"/>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1" i="1" u="none" strike="noStrike" kern="1200" cap="none" spc="0" normalizeH="0" baseline="0" noProof="0" dirty="0">
                  <a:ln>
                    <a:solidFill>
                      <a:srgbClr val="C00000"/>
                    </a:solid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NEW</a:t>
              </a:r>
            </a:p>
          </p:txBody>
        </p:sp>
        <p:sp>
          <p:nvSpPr>
            <p:cNvPr id="18" name="文本框 17"/>
            <p:cNvSpPr txBox="1"/>
            <p:nvPr/>
          </p:nvSpPr>
          <p:spPr>
            <a:xfrm>
              <a:off x="1313" y="3438"/>
              <a:ext cx="938" cy="362"/>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1"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2022.04</a:t>
              </a:r>
            </a:p>
          </p:txBody>
        </p:sp>
      </p:grpSp>
      <p:grpSp>
        <p:nvGrpSpPr>
          <p:cNvPr id="26" name="组合 25">
            <a:extLst>
              <a:ext uri="{FF2B5EF4-FFF2-40B4-BE49-F238E27FC236}">
                <a16:creationId xmlns:a16="http://schemas.microsoft.com/office/drawing/2014/main" id="{A9A51915-C23E-078F-141E-52A708F08AE5}"/>
              </a:ext>
            </a:extLst>
          </p:cNvPr>
          <p:cNvGrpSpPr/>
          <p:nvPr/>
        </p:nvGrpSpPr>
        <p:grpSpPr>
          <a:xfrm>
            <a:off x="9070340" y="679548"/>
            <a:ext cx="803910" cy="803910"/>
            <a:chOff x="11497" y="944"/>
            <a:chExt cx="1266" cy="1266"/>
          </a:xfrm>
        </p:grpSpPr>
        <p:pic>
          <p:nvPicPr>
            <p:cNvPr id="27" name="图片 30" descr="32313535383838333b32313535383935343bbba8b1dfb4f3cdb7cff2d7f3bcfdcdb7">
              <a:extLst>
                <a:ext uri="{FF2B5EF4-FFF2-40B4-BE49-F238E27FC236}">
                  <a16:creationId xmlns:a16="http://schemas.microsoft.com/office/drawing/2014/main" id="{3CE0D6E5-0CFF-4246-FEE4-A73592E7B69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497" y="944"/>
              <a:ext cx="1266" cy="1266"/>
            </a:xfrm>
            <a:prstGeom prst="rect">
              <a:avLst/>
            </a:prstGeom>
          </p:spPr>
        </p:pic>
        <p:sp>
          <p:nvSpPr>
            <p:cNvPr id="31" name="椭圆 30">
              <a:extLst>
                <a:ext uri="{FF2B5EF4-FFF2-40B4-BE49-F238E27FC236}">
                  <a16:creationId xmlns:a16="http://schemas.microsoft.com/office/drawing/2014/main" id="{7F1D8765-9DFD-11EB-2A5C-0F74829B2ED5}"/>
                </a:ext>
              </a:extLst>
            </p:cNvPr>
            <p:cNvSpPr/>
            <p:nvPr/>
          </p:nvSpPr>
          <p:spPr>
            <a:xfrm>
              <a:off x="11695" y="1166"/>
              <a:ext cx="871" cy="847"/>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文本框 31">
              <a:extLst>
                <a:ext uri="{FF2B5EF4-FFF2-40B4-BE49-F238E27FC236}">
                  <a16:creationId xmlns:a16="http://schemas.microsoft.com/office/drawing/2014/main" id="{CEAE0BCE-2134-8F61-F910-43D86A30D64B}"/>
                </a:ext>
              </a:extLst>
            </p:cNvPr>
            <p:cNvSpPr txBox="1"/>
            <p:nvPr/>
          </p:nvSpPr>
          <p:spPr>
            <a:xfrm>
              <a:off x="11695" y="1178"/>
              <a:ext cx="848" cy="822"/>
            </a:xfrm>
            <a:prstGeom prst="rect">
              <a:avLst/>
            </a:prstGeom>
            <a:noFill/>
            <a:extLst>
              <a:ext uri="{909E8E84-426E-40DD-AFC4-6F175D3DCCD1}">
                <a14:hiddenFill xmlns:a14="http://schemas.microsoft.com/office/drawing/2010/main">
                  <a:solidFill>
                    <a:srgbClr val="FFC000"/>
                  </a:solidFill>
                </a14:hiddenFill>
              </a:ext>
            </a:extLst>
          </p:spPr>
          <p:txBody>
            <a:bodyPr wrap="non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mn-ea"/>
                </a:rPr>
                <a:t>爆款</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sym typeface="+mn-ea"/>
                </a:rPr>
                <a:t>主推</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8742363" y="4108450"/>
            <a:ext cx="3132138"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eaLnBrk="0" fontAlgn="base" hangingPunct="0">
              <a:lnSpc>
                <a:spcPct val="140000"/>
              </a:lnSpc>
              <a:buFont typeface="微软雅黑" panose="020B0503020204020204" charset="-122"/>
              <a:buNone/>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Product size/产品尺寸</a:t>
            </a: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：23.3*6.7*6.7c</a:t>
            </a: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m</a:t>
            </a:r>
          </a:p>
          <a:p>
            <a:pPr eaLnBrk="0" fontAlgn="base" hangingPunct="0">
              <a:lnSpc>
                <a:spcPct val="140000"/>
              </a:lnSpc>
              <a:buFont typeface="微软雅黑" panose="020B0503020204020204" charset="-122"/>
              <a:buNone/>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packaging size/包装尺寸：28.6*12.1*7.6cm</a:t>
            </a:r>
          </a:p>
          <a:p>
            <a:pPr eaLnBrk="0" fontAlgn="base" hangingPunct="0">
              <a:lnSpc>
                <a:spcPct val="140000"/>
              </a:lnSpc>
              <a:buFont typeface="微软雅黑" panose="020B0503020204020204" charset="-122"/>
              <a:buNone/>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Box size/整箱数量：</a:t>
            </a:r>
            <a:r>
              <a:rPr lang="en-US" altLang="zh-CN"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20</a:t>
            </a: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/箱</a:t>
            </a:r>
          </a:p>
          <a:p>
            <a:pPr eaLnBrk="0" fontAlgn="base" hangingPunct="0">
              <a:lnSpc>
                <a:spcPct val="140000"/>
              </a:lnSpc>
              <a:buFont typeface="微软雅黑" panose="020B0503020204020204" charset="-122"/>
              <a:buNone/>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Item weight/单品重量：811g</a:t>
            </a:r>
            <a:endParaRPr lang="zh-CN" altLang="en-US" sz="1100" strike="noStrike" noProof="1">
              <a:solidFill>
                <a:srgbClr val="262626"/>
              </a:solidFill>
              <a:latin typeface="汉仪中等线简" panose="02010600000101010101" charset="-128"/>
              <a:ea typeface="汉仪中等线简" panose="02010600000101010101" charset="-128"/>
              <a:cs typeface="微软雅黑" panose="020B0503020204020204" charset="-122"/>
              <a:sym typeface="宋体" pitchFamily="2" charset="-122"/>
            </a:endParaRPr>
          </a:p>
          <a:p>
            <a:pPr eaLnBrk="0" fontAlgn="base" hangingPunct="0">
              <a:buFont typeface="微软雅黑" panose="020B0503020204020204" charset="-122"/>
              <a:buNone/>
              <a:defRPr/>
            </a:pPr>
            <a:endParaRPr lang="zh-CN" altLang="en-US" sz="900" strike="noStrike" noProof="1">
              <a:solidFill>
                <a:srgbClr val="262626"/>
              </a:solidFill>
              <a:latin typeface="汉仪中等线简" panose="02010600000101010101" charset="-128"/>
              <a:ea typeface="汉仪中等线简" panose="02010600000101010101" charset="-128"/>
              <a:cs typeface="微软雅黑" panose="020B0503020204020204" charset="-122"/>
              <a:sym typeface="宋体" pitchFamily="2" charset="-122"/>
            </a:endParaRPr>
          </a:p>
        </p:txBody>
      </p:sp>
      <p:sp>
        <p:nvSpPr>
          <p:cNvPr id="16" name="矩形 15"/>
          <p:cNvSpPr/>
          <p:nvPr/>
        </p:nvSpPr>
        <p:spPr>
          <a:xfrm>
            <a:off x="6996113" y="1246188"/>
            <a:ext cx="4562475" cy="1493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eaLnBrk="0" fontAlgn="base" hangingPunct="0">
              <a:buFont typeface="微软雅黑" panose="020B0503020204020204" charset="-122"/>
              <a:buNone/>
              <a:defRPr/>
            </a:pPr>
            <a:endParaRPr lang="zh-CN" altLang="en-US" sz="900" strike="noStrike" noProof="1">
              <a:latin typeface="汉仪中等线简" panose="02010600000101010101" charset="-128"/>
              <a:ea typeface="汉仪中等线简" panose="02010600000101010101" charset="-128"/>
              <a:cs typeface="微软雅黑" panose="020B0503020204020204" charset="-122"/>
              <a:sym typeface="宋体" pitchFamily="2" charset="-122"/>
            </a:endParaRPr>
          </a:p>
          <a:p>
            <a:pPr eaLnBrk="0" fontAlgn="base" hangingPunct="0">
              <a:buFont typeface="微软雅黑" panose="020B0503020204020204" charset="-122"/>
              <a:buNone/>
              <a:defRPr/>
            </a:pPr>
            <a:endParaRPr lang="zh-CN" altLang="en-US" sz="7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endParaRPr>
          </a:p>
          <a:p>
            <a:pPr eaLnBrk="0" fontAlgn="base" hangingPunct="0">
              <a:lnSpc>
                <a:spcPct val="140000"/>
              </a:lnSpc>
            </a:pP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number/型号：CRXCQ01-01</a:t>
            </a:r>
          </a:p>
          <a:p>
            <a:pPr eaLnBrk="0" fontAlgn="base" hangingPunct="0">
              <a:lnSpc>
                <a:spcPct val="140000"/>
              </a:lnSpc>
            </a:pP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material quaility/材质：铝合金+ABS</a:t>
            </a:r>
          </a:p>
          <a:p>
            <a:pPr eaLnBrk="0" fontAlgn="base" hangingPunct="0">
              <a:lnSpc>
                <a:spcPct val="140000"/>
              </a:lnSpc>
            </a:pP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Battery Capacity/电池容量：</a:t>
            </a:r>
            <a:r>
              <a:rPr lang="en-US" altLang="zh-CN" sz="1100" strike="noStrike" noProof="1">
                <a:latin typeface="微软雅黑" panose="020B0503020204020204" charset="-122"/>
                <a:ea typeface="微软雅黑" panose="020B0503020204020204" charset="-122"/>
                <a:cs typeface="微软雅黑" panose="020B0503020204020204" charset="-122"/>
                <a:sym typeface="宋体" pitchFamily="2" charset="-122"/>
              </a:rPr>
              <a:t>11.1V / </a:t>
            </a: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2000mAh（三节串联）</a:t>
            </a:r>
          </a:p>
          <a:p>
            <a:pPr eaLnBrk="0" fontAlgn="base" hangingPunct="0">
              <a:lnSpc>
                <a:spcPct val="140000"/>
              </a:lnSpc>
            </a:pPr>
            <a:r>
              <a:rPr lang="zh-CN" altLang="en-US" sz="1100">
                <a:latin typeface="微软雅黑" panose="020B0503020204020204" charset="-122"/>
                <a:ea typeface="微软雅黑" panose="020B0503020204020204" charset="-122"/>
                <a:cs typeface="微软雅黑" panose="020B0503020204020204" charset="-122"/>
                <a:sym typeface="宋体" pitchFamily="2" charset="-122"/>
              </a:rPr>
              <a:t>suction</a:t>
            </a:r>
            <a:r>
              <a:rPr lang="en-US" altLang="zh-CN" sz="1100">
                <a:latin typeface="微软雅黑" panose="020B0503020204020204" charset="-122"/>
                <a:ea typeface="微软雅黑" panose="020B0503020204020204" charset="-122"/>
                <a:cs typeface="微软雅黑" panose="020B0503020204020204" charset="-122"/>
                <a:sym typeface="宋体" pitchFamily="2" charset="-122"/>
              </a:rPr>
              <a:t>/</a:t>
            </a:r>
            <a:r>
              <a:rPr lang="zh-CN" altLang="en-US" sz="1100">
                <a:latin typeface="微软雅黑" panose="020B0503020204020204" charset="-122"/>
                <a:ea typeface="微软雅黑" panose="020B0503020204020204" charset="-122"/>
                <a:cs typeface="微软雅黑" panose="020B0503020204020204" charset="-122"/>
                <a:sym typeface="宋体" pitchFamily="2" charset="-122"/>
              </a:rPr>
              <a:t>吸力：</a:t>
            </a:r>
            <a:r>
              <a:rPr lang="en-US" altLang="zh-CN" sz="1100">
                <a:latin typeface="微软雅黑" panose="020B0503020204020204" charset="-122"/>
                <a:ea typeface="微软雅黑" panose="020B0503020204020204" charset="-122"/>
                <a:cs typeface="微软雅黑" panose="020B0503020204020204" charset="-122"/>
                <a:sym typeface="宋体" pitchFamily="2" charset="-122"/>
              </a:rPr>
              <a:t>4000pa</a:t>
            </a:r>
            <a:endPar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endParaRPr>
          </a:p>
          <a:p>
            <a:pPr eaLnBrk="0" fontAlgn="base" hangingPunct="0">
              <a:lnSpc>
                <a:spcPct val="140000"/>
              </a:lnSpc>
            </a:pP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Charging time/充电时间：</a:t>
            </a:r>
            <a:r>
              <a:rPr lang="en-US" altLang="zh-CN" sz="1100" strike="noStrike" noProof="1">
                <a:latin typeface="微软雅黑" panose="020B0503020204020204" charset="-122"/>
                <a:ea typeface="微软雅黑" panose="020B0503020204020204" charset="-122"/>
                <a:cs typeface="微软雅黑" panose="020B0503020204020204" charset="-122"/>
                <a:sym typeface="宋体" pitchFamily="2" charset="-122"/>
              </a:rPr>
              <a:t>3</a:t>
            </a: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.5</a:t>
            </a:r>
            <a:r>
              <a:rPr lang="zh-CN" altLang="en-US" sz="1100" strike="noStrike" noProof="1">
                <a:latin typeface="微软雅黑" panose="020B0503020204020204" charset="-122"/>
                <a:ea typeface="微软雅黑" panose="020B0503020204020204" charset="-122"/>
                <a:cs typeface="微软雅黑" panose="020B0503020204020204" charset="-122"/>
                <a:sym typeface="Arial" panose="020B0604020202020204" pitchFamily="34" charset="0"/>
              </a:rPr>
              <a:t>h</a:t>
            </a:r>
            <a:endPar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endParaRPr>
          </a:p>
          <a:p>
            <a:pPr eaLnBrk="0" fontAlgn="base" hangingPunct="0">
              <a:lnSpc>
                <a:spcPct val="140000"/>
              </a:lnSpc>
            </a:pP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Power/功率：</a:t>
            </a:r>
            <a:r>
              <a:rPr lang="en-US" altLang="zh-CN" sz="1100" strike="noStrike" noProof="1">
                <a:latin typeface="微软雅黑" panose="020B0503020204020204" charset="-122"/>
                <a:ea typeface="微软雅黑" panose="020B0503020204020204" charset="-122"/>
                <a:cs typeface="微软雅黑" panose="020B0503020204020204" charset="-122"/>
                <a:sym typeface="宋体" pitchFamily="2" charset="-122"/>
              </a:rPr>
              <a:t>65</a:t>
            </a: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W</a:t>
            </a:r>
          </a:p>
          <a:p>
            <a:pPr eaLnBrk="0" fontAlgn="base" hangingPunct="0">
              <a:lnSpc>
                <a:spcPct val="140000"/>
              </a:lnSpc>
            </a:pP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for/适用：车内</a:t>
            </a:r>
            <a:r>
              <a:rPr lang="en-US" altLang="zh-CN" sz="1100" strike="noStrike" noProof="1">
                <a:latin typeface="微软雅黑" panose="020B0503020204020204" charset="-122"/>
                <a:ea typeface="微软雅黑" panose="020B0503020204020204" charset="-122"/>
                <a:cs typeface="微软雅黑" panose="020B0503020204020204" charset="-122"/>
                <a:sym typeface="宋体" pitchFamily="2" charset="-122"/>
              </a:rPr>
              <a:t>/</a:t>
            </a:r>
            <a:r>
              <a:rPr lang="zh-CN" altLang="en-US" sz="1100" strike="noStrike" noProof="1">
                <a:latin typeface="微软雅黑" panose="020B0503020204020204" charset="-122"/>
                <a:ea typeface="微软雅黑" panose="020B0503020204020204" charset="-122"/>
                <a:cs typeface="微软雅黑" panose="020B0503020204020204" charset="-122"/>
                <a:sym typeface="宋体" pitchFamily="2" charset="-122"/>
              </a:rPr>
              <a:t>室内</a:t>
            </a:r>
            <a:endParaRPr lang="zh-CN" altLang="en-US" sz="8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endParaRPr>
          </a:p>
          <a:p>
            <a:pPr eaLnBrk="0" fontAlgn="base" hangingPunct="0">
              <a:buFont typeface="微软雅黑" panose="020B0503020204020204" charset="-122"/>
              <a:buNone/>
              <a:defRPr/>
            </a:pPr>
            <a:endParaRPr lang="zh-CN" altLang="en-US" sz="8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endParaRPr>
          </a:p>
          <a:p>
            <a:pPr eaLnBrk="0" fontAlgn="base" hangingPunct="0">
              <a:buFont typeface="微软雅黑" panose="020B0503020204020204" charset="-122"/>
              <a:buNone/>
              <a:defRPr/>
            </a:pPr>
            <a:endParaRPr lang="zh-CN" altLang="en-US" sz="900" strike="noStrike" noProof="1">
              <a:latin typeface="汉仪中等线简" panose="02010600000101010101" charset="-128"/>
              <a:ea typeface="汉仪中等线简" panose="02010600000101010101" charset="-128"/>
              <a:cs typeface="微软雅黑" panose="020B0503020204020204" charset="-122"/>
              <a:sym typeface="宋体" pitchFamily="2" charset="-122"/>
            </a:endParaRPr>
          </a:p>
          <a:p>
            <a:pPr eaLnBrk="0" fontAlgn="base" hangingPunct="0">
              <a:buFont typeface="微软雅黑" panose="020B0503020204020204" charset="-122"/>
              <a:buNone/>
              <a:defRPr/>
            </a:pPr>
            <a:endParaRPr lang="zh-CN" altLang="en-US" sz="900" strike="noStrike" noProof="1">
              <a:latin typeface="汉仪中等线简" panose="02010600000101010101" charset="-128"/>
              <a:ea typeface="汉仪中等线简" panose="02010600000101010101" charset="-128"/>
              <a:cs typeface="微软雅黑" panose="020B0503020204020204" charset="-122"/>
              <a:sym typeface="隶书" panose="02010509060101010101" charset="-122"/>
            </a:endParaRPr>
          </a:p>
        </p:txBody>
      </p:sp>
      <p:sp>
        <p:nvSpPr>
          <p:cNvPr id="256003" name="文本框 31"/>
          <p:cNvSpPr txBox="1"/>
          <p:nvPr/>
        </p:nvSpPr>
        <p:spPr>
          <a:xfrm>
            <a:off x="6884988" y="336550"/>
            <a:ext cx="3267075" cy="430213"/>
          </a:xfrm>
          <a:prstGeom prst="rect">
            <a:avLst/>
          </a:prstGeom>
          <a:noFill/>
          <a:ln w="9525">
            <a:noFill/>
          </a:ln>
        </p:spPr>
        <p:txBody>
          <a:bodyPr anchor="t" anchorCtr="0">
            <a:spAutoFit/>
          </a:bodyPr>
          <a:lstStyle/>
          <a:p>
            <a:pPr eaLnBrk="0" hangingPunct="0"/>
            <a:r>
              <a:rPr lang="zh-CN" altLang="en-US" sz="2200">
                <a:solidFill>
                  <a:srgbClr val="0D0D0D"/>
                </a:solidFill>
                <a:latin typeface="微软雅黑" panose="020B0503020204020204" charset="-122"/>
                <a:ea typeface="微软雅黑" panose="020B0503020204020204" charset="-122"/>
                <a:cs typeface="微软雅黑" panose="020B0503020204020204" charset="-122"/>
                <a:sym typeface="宋体" pitchFamily="2" charset="-122"/>
              </a:rPr>
              <a:t>倍思 太空舱无线吸尘器</a:t>
            </a:r>
            <a:r>
              <a:rPr lang="zh-CN" altLang="en-US" sz="1900">
                <a:solidFill>
                  <a:srgbClr val="0D0D0D"/>
                </a:solidFill>
                <a:latin typeface="微软雅黑" panose="020B0503020204020204" charset="-122"/>
                <a:ea typeface="微软雅黑" panose="020B0503020204020204" charset="-122"/>
                <a:cs typeface="微软雅黑" panose="020B0503020204020204" charset="-122"/>
                <a:sym typeface="宋体" pitchFamily="2" charset="-122"/>
              </a:rPr>
              <a:t> </a:t>
            </a:r>
          </a:p>
        </p:txBody>
      </p:sp>
      <p:sp>
        <p:nvSpPr>
          <p:cNvPr id="2" name="矩形 1"/>
          <p:cNvSpPr/>
          <p:nvPr/>
        </p:nvSpPr>
        <p:spPr>
          <a:xfrm>
            <a:off x="7016750" y="5218113"/>
            <a:ext cx="3705225" cy="155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stStyle>
          <a:p>
            <a:pPr marL="171450" indent="-171450" eaLnBrk="0" fontAlgn="base" hangingPunct="0">
              <a:lnSpc>
                <a:spcPct val="140000"/>
              </a:lnSpc>
              <a:buFont typeface="微软雅黑" panose="020B0503020204020204" charset="-122"/>
              <a:buChar char="•"/>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市场上最小的吸尘器，单手即可使用</a:t>
            </a:r>
          </a:p>
          <a:p>
            <a:pPr marL="171450" indent="-171450" eaLnBrk="0" fontAlgn="base" hangingPunct="0">
              <a:lnSpc>
                <a:spcPct val="140000"/>
              </a:lnSpc>
              <a:buFont typeface="微软雅黑" panose="020B0503020204020204" charset="-122"/>
              <a:buChar char="•"/>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自带电池，随拿随吸</a:t>
            </a:r>
          </a:p>
          <a:p>
            <a:pPr marL="171450" indent="-171450" eaLnBrk="0" fontAlgn="base" hangingPunct="0">
              <a:lnSpc>
                <a:spcPct val="140000"/>
              </a:lnSpc>
              <a:buFont typeface="微软雅黑" panose="020B0503020204020204" charset="-122"/>
              <a:buChar char="•"/>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4000pa强劲吸力</a:t>
            </a:r>
          </a:p>
          <a:p>
            <a:pPr marL="171450" indent="-171450" eaLnBrk="0" fontAlgn="base" hangingPunct="0">
              <a:lnSpc>
                <a:spcPct val="140000"/>
              </a:lnSpc>
              <a:buFont typeface="微软雅黑" panose="020B0503020204020204" charset="-122"/>
              <a:buChar char="•"/>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不锈钢滤网，清洗方便</a:t>
            </a:r>
          </a:p>
          <a:p>
            <a:pPr marL="171450" indent="-171450" eaLnBrk="0" fontAlgn="base" hangingPunct="0">
              <a:lnSpc>
                <a:spcPct val="140000"/>
              </a:lnSpc>
              <a:buFont typeface="微软雅黑" panose="020B0503020204020204" charset="-122"/>
              <a:buChar char="•"/>
              <a:defRPr/>
            </a:pP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宋体" pitchFamily="2" charset="-122"/>
              </a:rPr>
              <a:t>多个配件，清洁面面俱到</a:t>
            </a:r>
            <a:endParaRPr lang="zh-CN" altLang="en-US" sz="800" strike="noStrike" noProof="1">
              <a:solidFill>
                <a:srgbClr val="0D0D0D"/>
              </a:solidFill>
              <a:latin typeface="思源黑体 CN Regular" charset="-122"/>
              <a:ea typeface="思源黑体 CN Regular" charset="-122"/>
              <a:cs typeface="微软雅黑" panose="020B0503020204020204" charset="-122"/>
              <a:sym typeface="宋体" pitchFamily="2" charset="-122"/>
            </a:endParaRPr>
          </a:p>
        </p:txBody>
      </p:sp>
      <p:cxnSp>
        <p:nvCxnSpPr>
          <p:cNvPr id="5" name="直接连接符 4"/>
          <p:cNvCxnSpPr/>
          <p:nvPr/>
        </p:nvCxnSpPr>
        <p:spPr>
          <a:xfrm flipV="1">
            <a:off x="7016750" y="1101725"/>
            <a:ext cx="4775200" cy="317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 name="直接连接符 3"/>
          <p:cNvCxnSpPr/>
          <p:nvPr/>
        </p:nvCxnSpPr>
        <p:spPr>
          <a:xfrm flipV="1">
            <a:off x="6996113" y="5095875"/>
            <a:ext cx="4775200" cy="317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flipV="1">
            <a:off x="7016750" y="3987800"/>
            <a:ext cx="4775200" cy="317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8" name="矩形 7"/>
          <p:cNvSpPr/>
          <p:nvPr/>
        </p:nvSpPr>
        <p:spPr>
          <a:xfrm>
            <a:off x="9928225" y="5641975"/>
            <a:ext cx="793750" cy="7937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buFont typeface="微软雅黑" panose="020B0503020204020204" charset="-122"/>
              <a:buNone/>
              <a:defRPr/>
            </a:pPr>
            <a:endParaRPr lang="zh-CN" altLang="en-US" strike="noStrike" noProof="1">
              <a:cs typeface="微软雅黑" panose="020B0503020204020204" charset="-122"/>
            </a:endParaRPr>
          </a:p>
        </p:txBody>
      </p:sp>
      <p:sp>
        <p:nvSpPr>
          <p:cNvPr id="256010" name="文本框 2"/>
          <p:cNvSpPr txBox="1"/>
          <p:nvPr/>
        </p:nvSpPr>
        <p:spPr>
          <a:xfrm>
            <a:off x="7602538" y="682625"/>
            <a:ext cx="3416300" cy="344488"/>
          </a:xfrm>
          <a:prstGeom prst="rect">
            <a:avLst/>
          </a:prstGeom>
          <a:noFill/>
          <a:ln w="9525">
            <a:noFill/>
          </a:ln>
        </p:spPr>
        <p:txBody>
          <a:bodyPr anchor="t" anchorCtr="0">
            <a:spAutoFit/>
          </a:bodyPr>
          <a:lstStyle/>
          <a:p>
            <a:pPr eaLnBrk="0" hangingPunct="0">
              <a:lnSpc>
                <a:spcPct val="150000"/>
              </a:lnSpc>
            </a:pPr>
            <a:r>
              <a:rPr lang="zh-CN" altLang="en-US" sz="1100">
                <a:latin typeface="微软雅黑" panose="020B0503020204020204" charset="-122"/>
                <a:ea typeface="微软雅黑" panose="020B0503020204020204" charset="-122"/>
                <a:cs typeface="微软雅黑" panose="020B0503020204020204" charset="-122"/>
              </a:rPr>
              <a:t>Baseus Capsule Cordless Vacuum Cleaner</a:t>
            </a:r>
          </a:p>
        </p:txBody>
      </p:sp>
      <p:pic>
        <p:nvPicPr>
          <p:cNvPr id="256011" name="图片 5" descr="C:\Users\Baseus\Desktop\迷你吸尘器.jpg迷你吸尘器"/>
          <p:cNvPicPr>
            <a:picLocks noChangeAspect="1"/>
          </p:cNvPicPr>
          <p:nvPr/>
        </p:nvPicPr>
        <p:blipFill>
          <a:blip r:embed="rId3"/>
          <a:stretch>
            <a:fillRect/>
          </a:stretch>
        </p:blipFill>
        <p:spPr>
          <a:xfrm>
            <a:off x="-161925" y="1905"/>
            <a:ext cx="6671945" cy="6861175"/>
          </a:xfrm>
          <a:prstGeom prst="rect">
            <a:avLst/>
          </a:prstGeom>
          <a:noFill/>
          <a:ln w="9525">
            <a:noFill/>
          </a:ln>
        </p:spPr>
      </p:pic>
      <p:pic>
        <p:nvPicPr>
          <p:cNvPr id="256012" name="图片 12" descr="中英文LOGO黄底黑字"/>
          <p:cNvPicPr>
            <a:picLocks noChangeAspect="1"/>
          </p:cNvPicPr>
          <p:nvPr/>
        </p:nvPicPr>
        <p:blipFill>
          <a:blip r:embed="rId4"/>
          <a:stretch>
            <a:fillRect/>
          </a:stretch>
        </p:blipFill>
        <p:spPr>
          <a:xfrm>
            <a:off x="-161925" y="1588"/>
            <a:ext cx="1152525" cy="404812"/>
          </a:xfrm>
          <a:prstGeom prst="rect">
            <a:avLst/>
          </a:prstGeom>
          <a:noFill/>
          <a:ln w="9525">
            <a:noFill/>
          </a:ln>
        </p:spPr>
      </p:pic>
      <p:pic>
        <p:nvPicPr>
          <p:cNvPr id="256013" name="图片 9"/>
          <p:cNvPicPr>
            <a:picLocks noChangeAspect="1"/>
          </p:cNvPicPr>
          <p:nvPr/>
        </p:nvPicPr>
        <p:blipFill>
          <a:blip r:embed="rId5"/>
          <a:stretch>
            <a:fillRect/>
          </a:stretch>
        </p:blipFill>
        <p:spPr>
          <a:xfrm>
            <a:off x="7307263" y="4233863"/>
            <a:ext cx="744537" cy="744537"/>
          </a:xfrm>
          <a:prstGeom prst="rect">
            <a:avLst/>
          </a:prstGeom>
          <a:noFill/>
          <a:ln w="9525">
            <a:noFill/>
          </a:ln>
        </p:spPr>
      </p:pic>
      <p:pic>
        <p:nvPicPr>
          <p:cNvPr id="256014" name="图片 2"/>
          <p:cNvPicPr>
            <a:picLocks noChangeAspect="1"/>
          </p:cNvPicPr>
          <p:nvPr/>
        </p:nvPicPr>
        <p:blipFill>
          <a:blip r:embed="rId6"/>
          <a:stretch>
            <a:fillRect/>
          </a:stretch>
        </p:blipFill>
        <p:spPr>
          <a:xfrm>
            <a:off x="7207250" y="2960688"/>
            <a:ext cx="941388" cy="941387"/>
          </a:xfrm>
          <a:prstGeom prst="rect">
            <a:avLst/>
          </a:prstGeom>
          <a:noFill/>
          <a:ln w="9525">
            <a:noFill/>
          </a:ln>
        </p:spPr>
      </p:pic>
      <p:sp>
        <p:nvSpPr>
          <p:cNvPr id="3" name="矩形 2"/>
          <p:cNvSpPr/>
          <p:nvPr/>
        </p:nvSpPr>
        <p:spPr>
          <a:xfrm>
            <a:off x="9858375" y="5641975"/>
            <a:ext cx="965200" cy="79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buFont typeface="微软雅黑" panose="020B0503020204020204" charset="-122"/>
              <a:buNone/>
              <a:defRPr/>
            </a:pPr>
            <a:r>
              <a:rPr lang="en-US" altLang="zh-CN" sz="2000" strike="noStrike" noProof="1">
                <a:solidFill>
                  <a:schemeClr val="tx1"/>
                </a:solidFill>
                <a:latin typeface="微软雅黑" panose="020B0503020204020204" charset="-122"/>
                <a:ea typeface="微软雅黑" panose="020B0503020204020204" charset="-122"/>
                <a:cs typeface="微软雅黑" panose="020B0503020204020204" charset="-122"/>
                <a:sym typeface="+mn-ea"/>
              </a:rPr>
              <a:t>179</a:t>
            </a:r>
            <a:r>
              <a:rPr lang="zh-CN" altLang="en-US" sz="1100" strike="noStrike" noProof="1">
                <a:solidFill>
                  <a:srgbClr val="262626"/>
                </a:solidFill>
                <a:latin typeface="微软雅黑" panose="020B0503020204020204" charset="-122"/>
                <a:ea typeface="微软雅黑" panose="020B0503020204020204" charset="-122"/>
                <a:cs typeface="微软雅黑" panose="020B0503020204020204" charset="-122"/>
                <a:sym typeface="+mn-ea"/>
              </a:rPr>
              <a:t>rmb</a:t>
            </a:r>
            <a:endParaRPr lang="zh-CN" altLang="zh-CN" sz="11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nvSpPr>
        <p:spPr>
          <a:xfrm>
            <a:off x="10910888" y="5641975"/>
            <a:ext cx="963613" cy="79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buFont typeface="微软雅黑" panose="020B0503020204020204" charset="-122"/>
              <a:buNone/>
              <a:defRPr/>
            </a:pPr>
            <a:endParaRPr lang="zh-CN" altLang="zh-CN" sz="11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AppData/Local/Temp/picturecompress_20211112153954/output_23.pngoutput_23"/>
          <p:cNvPicPr>
            <a:picLocks noChangeAspect="1" noChangeArrowheads="1"/>
          </p:cNvPicPr>
          <p:nvPr/>
        </p:nvPicPr>
        <p:blipFill>
          <a:blip r:embed="rId2"/>
          <a:srcRect/>
          <a:stretch>
            <a:fillRect/>
          </a:stretch>
        </p:blipFill>
        <p:spPr bwMode="auto">
          <a:xfrm>
            <a:off x="881141" y="767050"/>
            <a:ext cx="5147669" cy="343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dministrator/AppData/Local/Temp/picturecompress_20211112153954/output_24.pngoutput_24"/>
          <p:cNvPicPr>
            <a:picLocks noChangeAspect="1" noChangeArrowheads="1"/>
          </p:cNvPicPr>
          <p:nvPr/>
        </p:nvPicPr>
        <p:blipFill>
          <a:blip r:embed="rId3"/>
          <a:srcRect/>
          <a:stretch>
            <a:fillRect/>
          </a:stretch>
        </p:blipFill>
        <p:spPr bwMode="auto">
          <a:xfrm>
            <a:off x="6126491" y="766651"/>
            <a:ext cx="5182981" cy="343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10213" y="5108227"/>
            <a:ext cx="2468229" cy="1661993"/>
          </a:xfrm>
          <a:prstGeom prst="rect">
            <a:avLst/>
          </a:prstGeom>
          <a:noFill/>
        </p:spPr>
        <p:txBody>
          <a:bodyPr wrap="none" rtlCol="0">
            <a:spAutoFit/>
          </a:bodyPr>
          <a:lstStyle/>
          <a:p>
            <a:r>
              <a:rPr lang="zh-CN" altLang="en-US" sz="1854" dirty="0"/>
              <a:t>产品配置及规格：</a:t>
            </a:r>
            <a:endParaRPr lang="en-US" altLang="zh-CN" sz="1854" dirty="0"/>
          </a:p>
          <a:p>
            <a:endParaRPr lang="en-US" altLang="zh-CN" sz="1854" dirty="0"/>
          </a:p>
          <a:p>
            <a:r>
              <a:rPr lang="zh-CN" altLang="en-US" sz="1236" dirty="0"/>
              <a:t>茶叶：</a:t>
            </a:r>
            <a:r>
              <a:rPr lang="en-US" altLang="zh-CN" sz="1236" dirty="0"/>
              <a:t>2017</a:t>
            </a:r>
            <a:r>
              <a:rPr lang="zh-CN" altLang="en-US" sz="1236" dirty="0"/>
              <a:t>年福鼎白茶</a:t>
            </a:r>
            <a:endParaRPr lang="en-US" altLang="zh-CN" sz="1236" dirty="0"/>
          </a:p>
          <a:p>
            <a:r>
              <a:rPr lang="zh-CN" altLang="en-US" sz="1236" dirty="0"/>
              <a:t>             一级寿眉</a:t>
            </a:r>
            <a:r>
              <a:rPr lang="en-US" altLang="zh-CN" sz="1236" dirty="0"/>
              <a:t>5g*43</a:t>
            </a:r>
            <a:r>
              <a:rPr lang="zh-CN" altLang="en-US" sz="1236" dirty="0"/>
              <a:t>颗</a:t>
            </a:r>
            <a:endParaRPr lang="en-US" altLang="zh-CN" sz="1236" dirty="0"/>
          </a:p>
          <a:p>
            <a:r>
              <a:rPr lang="zh-CN" altLang="en-US" sz="1236" dirty="0"/>
              <a:t>茶具：茶水分离杯</a:t>
            </a:r>
            <a:r>
              <a:rPr lang="en-US" altLang="zh-CN" sz="1236" dirty="0"/>
              <a:t>*1</a:t>
            </a:r>
            <a:r>
              <a:rPr lang="zh-CN" altLang="en-US" sz="1236" dirty="0"/>
              <a:t>套（白瓷）</a:t>
            </a:r>
            <a:endParaRPr lang="en-US" altLang="zh-CN" sz="1236" dirty="0"/>
          </a:p>
          <a:p>
            <a:r>
              <a:rPr lang="en-US" altLang="zh-CN" sz="1236" dirty="0"/>
              <a:t>             </a:t>
            </a:r>
            <a:r>
              <a:rPr lang="zh-CN" altLang="en-US" sz="1236" dirty="0"/>
              <a:t>白瓷杯碟</a:t>
            </a:r>
            <a:r>
              <a:rPr lang="en-US" altLang="zh-CN" sz="1236" dirty="0"/>
              <a:t>*1</a:t>
            </a:r>
            <a:r>
              <a:rPr lang="zh-CN" altLang="en-US" sz="1236" dirty="0"/>
              <a:t>套</a:t>
            </a:r>
          </a:p>
          <a:p>
            <a:r>
              <a:rPr lang="zh-CN" altLang="en-US" sz="1236" dirty="0"/>
              <a:t>茶点：绿茶南瓜子</a:t>
            </a:r>
            <a:r>
              <a:rPr lang="en-US" altLang="zh-CN" sz="1236" dirty="0"/>
              <a:t>20g*4</a:t>
            </a:r>
            <a:r>
              <a:rPr lang="zh-CN" altLang="en-US" sz="1236" dirty="0"/>
              <a:t>罐</a:t>
            </a:r>
          </a:p>
        </p:txBody>
      </p:sp>
      <p:sp>
        <p:nvSpPr>
          <p:cNvPr id="6" name="TextBox 5"/>
          <p:cNvSpPr txBox="1"/>
          <p:nvPr/>
        </p:nvSpPr>
        <p:spPr>
          <a:xfrm>
            <a:off x="3776823" y="5091226"/>
            <a:ext cx="1847540" cy="682758"/>
          </a:xfrm>
          <a:prstGeom prst="rect">
            <a:avLst/>
          </a:prstGeom>
          <a:noFill/>
        </p:spPr>
        <p:txBody>
          <a:bodyPr wrap="none" rtlCol="0">
            <a:spAutoFit/>
          </a:bodyPr>
          <a:lstStyle/>
          <a:p>
            <a:r>
              <a:rPr lang="zh-CN" altLang="en-US" sz="1854" dirty="0"/>
              <a:t>尺寸：</a:t>
            </a:r>
            <a:endParaRPr lang="en-US" altLang="zh-CN" sz="1854" dirty="0"/>
          </a:p>
          <a:p>
            <a:r>
              <a:rPr lang="en-US" altLang="zh-CN" sz="1854" dirty="0"/>
              <a:t>28*32.5*14.2cm</a:t>
            </a:r>
            <a:endParaRPr lang="zh-CN" altLang="en-US" sz="1854" dirty="0"/>
          </a:p>
        </p:txBody>
      </p:sp>
      <p:sp>
        <p:nvSpPr>
          <p:cNvPr id="2" name="TextBox 1"/>
          <p:cNvSpPr txBox="1"/>
          <p:nvPr/>
        </p:nvSpPr>
        <p:spPr>
          <a:xfrm>
            <a:off x="5922744" y="5262170"/>
            <a:ext cx="1835759" cy="663002"/>
          </a:xfrm>
          <a:prstGeom prst="rect">
            <a:avLst/>
          </a:prstGeom>
          <a:noFill/>
        </p:spPr>
        <p:txBody>
          <a:bodyPr wrap="none" rtlCol="0">
            <a:spAutoFit/>
          </a:bodyPr>
          <a:lstStyle/>
          <a:p>
            <a:r>
              <a:rPr lang="zh-CN" altLang="en-US" sz="1854" dirty="0">
                <a:solidFill>
                  <a:srgbClr val="C00000"/>
                </a:solidFill>
              </a:rPr>
              <a:t>出货价：</a:t>
            </a:r>
            <a:r>
              <a:rPr lang="en-US" altLang="zh-CN" sz="1854" dirty="0">
                <a:solidFill>
                  <a:srgbClr val="C00000"/>
                </a:solidFill>
              </a:rPr>
              <a:t>213/</a:t>
            </a:r>
            <a:r>
              <a:rPr lang="zh-CN" altLang="en-US" sz="1854" dirty="0">
                <a:solidFill>
                  <a:srgbClr val="C00000"/>
                </a:solidFill>
              </a:rPr>
              <a:t>套</a:t>
            </a:r>
            <a:endParaRPr lang="en-US" altLang="zh-CN" sz="1854" dirty="0">
              <a:solidFill>
                <a:srgbClr val="C00000"/>
              </a:solidFill>
            </a:endParaRPr>
          </a:p>
          <a:p>
            <a:r>
              <a:rPr lang="zh-CN" altLang="en-US" sz="1854" dirty="0">
                <a:solidFill>
                  <a:srgbClr val="C00000"/>
                </a:solidFill>
              </a:rPr>
              <a:t>零售价：</a:t>
            </a:r>
            <a:r>
              <a:rPr lang="en-US" altLang="zh-CN" sz="1854" dirty="0">
                <a:solidFill>
                  <a:srgbClr val="C00000"/>
                </a:solidFill>
              </a:rPr>
              <a:t>398/</a:t>
            </a:r>
            <a:r>
              <a:rPr lang="zh-CN" altLang="en-US" sz="1854" dirty="0">
                <a:solidFill>
                  <a:srgbClr val="C00000"/>
                </a:solidFill>
              </a:rPr>
              <a:t>套</a:t>
            </a:r>
          </a:p>
        </p:txBody>
      </p:sp>
      <p:sp>
        <p:nvSpPr>
          <p:cNvPr id="3" name="TextBox 2"/>
          <p:cNvSpPr txBox="1"/>
          <p:nvPr/>
        </p:nvSpPr>
        <p:spPr>
          <a:xfrm>
            <a:off x="8668377" y="5149894"/>
            <a:ext cx="1632939" cy="388920"/>
          </a:xfrm>
          <a:prstGeom prst="rect">
            <a:avLst/>
          </a:prstGeom>
          <a:noFill/>
        </p:spPr>
        <p:txBody>
          <a:bodyPr wrap="none" rtlCol="0">
            <a:spAutoFit/>
          </a:bodyPr>
          <a:lstStyle/>
          <a:p>
            <a:r>
              <a:rPr lang="zh-CN" altLang="en-US" sz="1854" dirty="0"/>
              <a:t>箱规：</a:t>
            </a:r>
            <a:r>
              <a:rPr lang="en-US" altLang="zh-CN" sz="1854" dirty="0"/>
              <a:t>8</a:t>
            </a:r>
            <a:r>
              <a:rPr lang="zh-CN" altLang="en-US" sz="1854" dirty="0"/>
              <a:t>套</a:t>
            </a:r>
            <a:r>
              <a:rPr lang="en-US" altLang="zh-CN" sz="1854" dirty="0"/>
              <a:t>/</a:t>
            </a:r>
            <a:r>
              <a:rPr lang="zh-CN" altLang="en-US" sz="1854" dirty="0"/>
              <a:t>箱</a:t>
            </a:r>
          </a:p>
        </p:txBody>
      </p:sp>
      <p:sp>
        <p:nvSpPr>
          <p:cNvPr id="8" name="TextBox 7"/>
          <p:cNvSpPr txBox="1"/>
          <p:nvPr/>
        </p:nvSpPr>
        <p:spPr>
          <a:xfrm>
            <a:off x="8710045" y="5784606"/>
            <a:ext cx="2143028" cy="454159"/>
          </a:xfrm>
          <a:prstGeom prst="rect">
            <a:avLst/>
          </a:prstGeom>
          <a:noFill/>
        </p:spPr>
        <p:txBody>
          <a:bodyPr wrap="none" rtlCol="0">
            <a:spAutoFit/>
          </a:bodyPr>
          <a:lstStyle/>
          <a:p>
            <a:r>
              <a:rPr lang="zh-CN" altLang="en-US" sz="1133" dirty="0">
                <a:solidFill>
                  <a:srgbClr val="C00000"/>
                </a:solidFill>
              </a:rPr>
              <a:t>备注：以上报价不含税及运费</a:t>
            </a:r>
            <a:endParaRPr lang="en-US" altLang="zh-CN" sz="1133" dirty="0">
              <a:solidFill>
                <a:srgbClr val="C00000"/>
              </a:solidFill>
            </a:endParaRPr>
          </a:p>
          <a:p>
            <a:r>
              <a:rPr lang="zh-CN" altLang="en-US" sz="1133" dirty="0">
                <a:solidFill>
                  <a:srgbClr val="C00000"/>
                </a:solidFill>
              </a:rPr>
              <a:t>普票另加</a:t>
            </a:r>
            <a:r>
              <a:rPr lang="en-US" altLang="zh-CN" sz="1133" dirty="0">
                <a:solidFill>
                  <a:srgbClr val="C00000"/>
                </a:solidFill>
              </a:rPr>
              <a:t>3%</a:t>
            </a:r>
            <a:r>
              <a:rPr lang="zh-CN" altLang="en-US" sz="1133" dirty="0">
                <a:solidFill>
                  <a:srgbClr val="C00000"/>
                </a:solidFill>
              </a:rPr>
              <a:t>，专票另加</a:t>
            </a:r>
            <a:r>
              <a:rPr lang="en-US" altLang="zh-CN" sz="1133" dirty="0">
                <a:solidFill>
                  <a:srgbClr val="C00000"/>
                </a:solidFill>
              </a:rPr>
              <a:t>9%</a:t>
            </a:r>
            <a:endParaRPr lang="zh-CN" altLang="en-US" sz="1133" dirty="0">
              <a:solidFill>
                <a:srgbClr val="C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74477" y="6416909"/>
            <a:ext cx="3541354" cy="381515"/>
          </a:xfrm>
          <a:prstGeom prst="rect">
            <a:avLst/>
          </a:prstGeom>
        </p:spPr>
        <p:txBody>
          <a:bodyPr wrap="none">
            <a:spAutoFit/>
          </a:bodyPr>
          <a:lstStyle/>
          <a:p>
            <a:pPr>
              <a:lnSpc>
                <a:spcPct val="150000"/>
              </a:lnSpc>
            </a:pPr>
            <a:r>
              <a:rPr lang="en-US" altLang="zh-CN" sz="1400" b="1" dirty="0">
                <a:latin typeface="微软雅黑" panose="020B0503020204020204" pitchFamily="34" charset="-122"/>
                <a:ea typeface="微软雅黑" panose="020B0503020204020204" pitchFamily="34" charset="-122"/>
              </a:rPr>
              <a:t>¥</a:t>
            </a:r>
            <a:r>
              <a:rPr lang="en-US" altLang="zh-CN" sz="1400" dirty="0"/>
              <a:t> </a:t>
            </a:r>
            <a:r>
              <a:rPr lang="en-US" altLang="zh-CN" sz="1400" b="1" dirty="0">
                <a:latin typeface="微软雅黑" panose="020B0503020204020204" pitchFamily="34" charset="-122"/>
                <a:ea typeface="微软雅黑" panose="020B0503020204020204" pitchFamily="34" charset="-122"/>
              </a:rPr>
              <a:t>590.00 RMB   </a:t>
            </a:r>
            <a:r>
              <a:rPr lang="zh-CN" altLang="en-US" sz="1400" b="1" dirty="0">
                <a:latin typeface="微软雅黑" panose="020B0503020204020204" pitchFamily="34" charset="-122"/>
                <a:ea typeface="微软雅黑" panose="020B0503020204020204" pitchFamily="34" charset="-122"/>
              </a:rPr>
              <a:t>特价：</a:t>
            </a:r>
            <a:r>
              <a:rPr lang="en-US" altLang="zh-CN" sz="1400" b="1" dirty="0">
                <a:latin typeface="微软雅黑" panose="020B0503020204020204" pitchFamily="34" charset="-122"/>
                <a:ea typeface="微软雅黑" panose="020B0503020204020204" pitchFamily="34" charset="-122"/>
              </a:rPr>
              <a:t>225</a:t>
            </a:r>
            <a:r>
              <a:rPr lang="zh-CN" altLang="en-US" sz="1400" b="1" dirty="0">
                <a:latin typeface="微软雅黑" panose="020B0503020204020204" pitchFamily="34" charset="-122"/>
                <a:ea typeface="微软雅黑" panose="020B0503020204020204" pitchFamily="34" charset="-122"/>
              </a:rPr>
              <a:t>元（含税运）</a:t>
            </a:r>
            <a:endParaRPr lang="en-US" altLang="zh-CN" sz="1400" b="1" dirty="0">
              <a:latin typeface="微软雅黑" panose="020B0503020204020204" pitchFamily="34" charset="-122"/>
              <a:ea typeface="微软雅黑" panose="020B0503020204020204" pitchFamily="34" charset="-122"/>
            </a:endParaRPr>
          </a:p>
        </p:txBody>
      </p:sp>
      <p:sp>
        <p:nvSpPr>
          <p:cNvPr id="23" name="矩形 22"/>
          <p:cNvSpPr/>
          <p:nvPr/>
        </p:nvSpPr>
        <p:spPr>
          <a:xfrm>
            <a:off x="5060269" y="893244"/>
            <a:ext cx="4071495" cy="800211"/>
          </a:xfrm>
          <a:prstGeom prst="rect">
            <a:avLst/>
          </a:prstGeom>
        </p:spPr>
        <p:txBody>
          <a:bodyPr wrap="square" lIns="121912" tIns="60956" rIns="121912" bIns="60956">
            <a:spAutoFit/>
          </a:bodyPr>
          <a:lstStyle/>
          <a:p>
            <a:r>
              <a:rPr lang="en-GB" altLang="en-US" sz="2200" b="1" dirty="0">
                <a:latin typeface="微软雅黑" panose="020B0503020204020204" pitchFamily="34" charset="-122"/>
                <a:ea typeface="微软雅黑" panose="020B0503020204020204" pitchFamily="34" charset="-122"/>
                <a:cs typeface="Arial" panose="020B0604020202020204" pitchFamily="34" charset="0"/>
              </a:rPr>
              <a:t>LA95</a:t>
            </a:r>
            <a:endParaRPr lang="en-US" altLang="zh-CN" sz="2200" b="1" dirty="0">
              <a:latin typeface="微软雅黑" panose="020B0503020204020204" pitchFamily="34" charset="-122"/>
              <a:ea typeface="微软雅黑" panose="020B0503020204020204" pitchFamily="34" charset="-122"/>
            </a:endParaRPr>
          </a:p>
          <a:p>
            <a:r>
              <a:rPr lang="en-US" altLang="zh-CN" sz="2200" dirty="0"/>
              <a:t>Design by LEXON </a:t>
            </a:r>
            <a:r>
              <a:rPr lang="en-US" altLang="zh-CN" sz="2200" dirty="0">
                <a:sym typeface="+mn-ea"/>
              </a:rPr>
              <a:t>SPEAKER</a:t>
            </a:r>
            <a:endParaRPr lang="zh-CN" altLang="en-US" sz="2200" dirty="0" err="1"/>
          </a:p>
        </p:txBody>
      </p:sp>
      <p:sp>
        <p:nvSpPr>
          <p:cNvPr id="22" name="Rectangle 12"/>
          <p:cNvSpPr/>
          <p:nvPr/>
        </p:nvSpPr>
        <p:spPr>
          <a:xfrm>
            <a:off x="308" y="571811"/>
            <a:ext cx="131309" cy="75001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95000"/>
                  <a:lumOff val="5000"/>
                </a:schemeClr>
              </a:solidFill>
            </a:endParaRPr>
          </a:p>
        </p:txBody>
      </p:sp>
      <p:pic>
        <p:nvPicPr>
          <p:cNvPr id="24" name="Picture 2" descr="D:\LEXON-北京\乐上设计\LEXON-logo\LEXON-design in life.png"/>
          <p:cNvPicPr>
            <a:picLocks noChangeAspect="1" noChangeArrowheads="1"/>
          </p:cNvPicPr>
          <p:nvPr/>
        </p:nvPicPr>
        <p:blipFill>
          <a:blip r:embed="rId2" cstate="email"/>
          <a:srcRect/>
          <a:stretch>
            <a:fillRect/>
          </a:stretch>
        </p:blipFill>
        <p:spPr bwMode="auto">
          <a:xfrm>
            <a:off x="9819988" y="393237"/>
            <a:ext cx="1844365" cy="678582"/>
          </a:xfrm>
          <a:prstGeom prst="rect">
            <a:avLst/>
          </a:prstGeom>
          <a:noFill/>
        </p:spPr>
      </p:pic>
      <p:sp>
        <p:nvSpPr>
          <p:cNvPr id="27" name="椭圆 26"/>
          <p:cNvSpPr/>
          <p:nvPr/>
        </p:nvSpPr>
        <p:spPr>
          <a:xfrm>
            <a:off x="10846077" y="1464682"/>
            <a:ext cx="750012" cy="750012"/>
          </a:xfrm>
          <a:prstGeom prst="ellipse">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8" name="椭圆 27"/>
          <p:cNvSpPr/>
          <p:nvPr/>
        </p:nvSpPr>
        <p:spPr>
          <a:xfrm>
            <a:off x="9953206" y="1464682"/>
            <a:ext cx="750012" cy="750012"/>
          </a:xfrm>
          <a:prstGeom prst="ellipse">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6" name="矩形 15"/>
          <p:cNvSpPr/>
          <p:nvPr/>
        </p:nvSpPr>
        <p:spPr>
          <a:xfrm>
            <a:off x="5095984" y="5552990"/>
            <a:ext cx="6571535" cy="942309"/>
          </a:xfrm>
          <a:prstGeom prst="rect">
            <a:avLst/>
          </a:prstGeom>
        </p:spPr>
        <p:txBody>
          <a:bodyPr wrap="square">
            <a:spAutoFit/>
          </a:bodyPr>
          <a:lstStyle/>
          <a:p>
            <a:pPr lvl="0">
              <a:lnSpc>
                <a:spcPct val="200000"/>
              </a:lnSpc>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产品描述： </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甜甜圈型蓝牙音箱，颜色多彩，精致细密的网格层与中空硅胶套完美结合，柔美独特，俏皮可爱，它可悬挂于墙上，也可吊挂于单车上，便利精致生活。</a:t>
            </a:r>
          </a:p>
          <a:p>
            <a:pPr>
              <a:lnSpc>
                <a:spcPct val="150000"/>
              </a:lnSpc>
              <a:spcBef>
                <a:spcPct val="20000"/>
              </a:spcBef>
            </a:pP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重量：</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318g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颜色：</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深蓝色</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红铜色</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灰色</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红色</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浅绿色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尺寸：</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el-GR"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Φ</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 12 x 4.1</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材质：</a:t>
            </a:r>
            <a:r>
              <a:rPr lang="en-US" altLang="en-US" sz="1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en-US" altLang="zh-CN"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 ABS</a:t>
            </a:r>
            <a:r>
              <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sym typeface="+mn-ea"/>
              </a:rPr>
              <a:t>橡胶</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pic>
        <p:nvPicPr>
          <p:cNvPr id="3076" name="Picture 4"/>
          <p:cNvPicPr>
            <a:picLocks noChangeAspect="1" noChangeArrowheads="1"/>
          </p:cNvPicPr>
          <p:nvPr/>
        </p:nvPicPr>
        <p:blipFill>
          <a:blip r:embed="rId5" cstate="email"/>
          <a:srcRect/>
          <a:stretch>
            <a:fillRect/>
          </a:stretch>
        </p:blipFill>
        <p:spPr bwMode="auto">
          <a:xfrm>
            <a:off x="5274558" y="3464715"/>
            <a:ext cx="1933778" cy="1850947"/>
          </a:xfrm>
          <a:prstGeom prst="rect">
            <a:avLst/>
          </a:prstGeom>
          <a:noFill/>
          <a:ln w="9525">
            <a:noFill/>
            <a:miter lim="800000"/>
            <a:headEnd/>
            <a:tailEnd/>
          </a:ln>
        </p:spPr>
      </p:pic>
      <p:pic>
        <p:nvPicPr>
          <p:cNvPr id="3077" name="Picture 5"/>
          <p:cNvPicPr>
            <a:picLocks noChangeAspect="1" noChangeArrowheads="1"/>
          </p:cNvPicPr>
          <p:nvPr/>
        </p:nvPicPr>
        <p:blipFill>
          <a:blip r:embed="rId6" cstate="email"/>
          <a:srcRect/>
          <a:stretch>
            <a:fillRect/>
          </a:stretch>
        </p:blipFill>
        <p:spPr bwMode="auto">
          <a:xfrm>
            <a:off x="9381768" y="3393285"/>
            <a:ext cx="1911453" cy="2007991"/>
          </a:xfrm>
          <a:prstGeom prst="rect">
            <a:avLst/>
          </a:prstGeom>
          <a:noFill/>
          <a:ln w="9525">
            <a:noFill/>
            <a:miter lim="800000"/>
            <a:headEnd/>
            <a:tailEnd/>
          </a:ln>
        </p:spPr>
      </p:pic>
      <p:pic>
        <p:nvPicPr>
          <p:cNvPr id="19459" name="Picture 3"/>
          <p:cNvPicPr>
            <a:picLocks noChangeAspect="1" noChangeArrowheads="1"/>
          </p:cNvPicPr>
          <p:nvPr/>
        </p:nvPicPr>
        <p:blipFill>
          <a:blip r:embed="rId7" cstate="email"/>
          <a:srcRect/>
          <a:stretch>
            <a:fillRect/>
          </a:stretch>
        </p:blipFill>
        <p:spPr bwMode="auto">
          <a:xfrm>
            <a:off x="7283995" y="1845007"/>
            <a:ext cx="2059408" cy="2200405"/>
          </a:xfrm>
          <a:prstGeom prst="rect">
            <a:avLst/>
          </a:prstGeom>
          <a:noFill/>
          <a:ln w="9525">
            <a:noFill/>
            <a:miter lim="800000"/>
            <a:headEnd/>
            <a:tailEnd/>
          </a:ln>
        </p:spPr>
      </p:pic>
      <p:pic>
        <p:nvPicPr>
          <p:cNvPr id="9218" name="Picture 2"/>
          <p:cNvPicPr>
            <a:picLocks noChangeAspect="1" noChangeArrowheads="1"/>
          </p:cNvPicPr>
          <p:nvPr/>
        </p:nvPicPr>
        <p:blipFill>
          <a:blip r:embed="rId8" cstate="email"/>
          <a:srcRect/>
          <a:stretch>
            <a:fillRect/>
          </a:stretch>
        </p:blipFill>
        <p:spPr bwMode="auto">
          <a:xfrm>
            <a:off x="300027" y="585013"/>
            <a:ext cx="3959982" cy="5735446"/>
          </a:xfrm>
          <a:prstGeom prst="rect">
            <a:avLst/>
          </a:prstGeom>
          <a:noFill/>
          <a:ln w="9525">
            <a:noFill/>
            <a:miter lim="800000"/>
            <a:headEnd/>
            <a:tailEnd/>
          </a:ln>
        </p:spPr>
      </p:pic>
      <p:pic>
        <p:nvPicPr>
          <p:cNvPr id="17" name="Picture 2" descr="C:\Users\107\Desktop\未标题-1.png"/>
          <p:cNvPicPr>
            <a:picLocks noChangeAspect="1" noChangeArrowheads="1"/>
          </p:cNvPicPr>
          <p:nvPr/>
        </p:nvPicPr>
        <p:blipFill>
          <a:blip r:embed="rId9" cstate="print"/>
          <a:srcRect/>
          <a:stretch>
            <a:fillRect/>
          </a:stretch>
        </p:blipFill>
        <p:spPr bwMode="auto">
          <a:xfrm>
            <a:off x="5232004" y="1737008"/>
            <a:ext cx="755997" cy="486570"/>
          </a:xfrm>
          <a:prstGeom prst="rect">
            <a:avLst/>
          </a:prstGeom>
          <a:noFill/>
        </p:spPr>
      </p:pic>
      <p:pic>
        <p:nvPicPr>
          <p:cNvPr id="19" name="Picture 3" descr="C:\Users\107\Desktop\中国好设计logo 非官方.png"/>
          <p:cNvPicPr>
            <a:picLocks noChangeAspect="1" noChangeArrowheads="1"/>
          </p:cNvPicPr>
          <p:nvPr/>
        </p:nvPicPr>
        <p:blipFill>
          <a:blip r:embed="rId10" cstate="print"/>
          <a:srcRect/>
          <a:stretch>
            <a:fillRect/>
          </a:stretch>
        </p:blipFill>
        <p:spPr bwMode="auto">
          <a:xfrm>
            <a:off x="6275999" y="1737008"/>
            <a:ext cx="395998" cy="503686"/>
          </a:xfrm>
          <a:prstGeom prst="rect">
            <a:avLst/>
          </a:prstGeom>
          <a:noFill/>
        </p:spPr>
      </p:pic>
      <p:sp>
        <p:nvSpPr>
          <p:cNvPr id="20" name="TextBox 19"/>
          <p:cNvSpPr txBox="1"/>
          <p:nvPr/>
        </p:nvSpPr>
        <p:spPr>
          <a:xfrm>
            <a:off x="6707997" y="1953007"/>
            <a:ext cx="97199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优胜奖</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81622" y="6321904"/>
            <a:ext cx="2752677" cy="700576"/>
          </a:xfrm>
          <a:prstGeom prst="rect">
            <a:avLst/>
          </a:prstGeom>
        </p:spPr>
        <p:txBody>
          <a:bodyPr wrap="none">
            <a:spAutoFit/>
          </a:bodyPr>
          <a:lstStyle/>
          <a:p>
            <a:pPr algn="l">
              <a:lnSpc>
                <a:spcPct val="150000"/>
              </a:lnSpc>
            </a:pPr>
            <a:r>
              <a:rPr lang="en-US" altLang="zh-CN" sz="1400" b="1" dirty="0">
                <a:latin typeface="微软雅黑" panose="020B0503020204020204" pitchFamily="34" charset="-122"/>
                <a:ea typeface="微软雅黑" panose="020B0503020204020204" pitchFamily="34" charset="-122"/>
              </a:rPr>
              <a:t>¥</a:t>
            </a:r>
            <a:r>
              <a:rPr lang="en-US" altLang="zh-CN" sz="1400" dirty="0"/>
              <a:t> </a:t>
            </a:r>
            <a:r>
              <a:rPr lang="en-US" altLang="zh-CN" sz="1400" b="1" dirty="0">
                <a:latin typeface="微软雅黑" panose="020B0503020204020204" pitchFamily="34" charset="-122"/>
                <a:ea typeface="微软雅黑" panose="020B0503020204020204" pitchFamily="34" charset="-122"/>
              </a:rPr>
              <a:t>390.00 RMB  </a:t>
            </a:r>
            <a:r>
              <a:rPr lang="zh-CN" altLang="en-US" sz="1400" b="1" dirty="0">
                <a:latin typeface="微软雅黑" panose="020B0503020204020204" pitchFamily="34" charset="-122"/>
                <a:ea typeface="微软雅黑" panose="020B0503020204020204" pitchFamily="34" charset="-122"/>
                <a:sym typeface="+mn-ea"/>
              </a:rPr>
              <a:t>供货价</a:t>
            </a:r>
            <a:r>
              <a:rPr lang="en-US" altLang="zh-CN" sz="1400" b="1" dirty="0">
                <a:latin typeface="微软雅黑" panose="020B0503020204020204" pitchFamily="34" charset="-122"/>
                <a:ea typeface="微软雅黑" panose="020B0503020204020204" pitchFamily="34" charset="-122"/>
                <a:sym typeface="+mn-ea"/>
              </a:rPr>
              <a:t>198.5</a:t>
            </a:r>
            <a:r>
              <a:rPr lang="zh-CN" altLang="en-US" sz="1400" b="1" dirty="0">
                <a:latin typeface="微软雅黑" panose="020B0503020204020204" pitchFamily="34" charset="-122"/>
                <a:ea typeface="微软雅黑" panose="020B0503020204020204" pitchFamily="34" charset="-122"/>
                <a:sym typeface="+mn-ea"/>
              </a:rPr>
              <a:t>元</a:t>
            </a:r>
            <a:endParaRPr lang="zh-CN" altLang="en-US" sz="1400" b="1" dirty="0">
              <a:latin typeface="微软雅黑" panose="020B0503020204020204" pitchFamily="34" charset="-122"/>
              <a:ea typeface="微软雅黑" panose="020B0503020204020204" pitchFamily="34" charset="-122"/>
            </a:endParaRPr>
          </a:p>
          <a:p>
            <a:pPr>
              <a:lnSpc>
                <a:spcPct val="150000"/>
              </a:lnSpc>
            </a:pPr>
            <a:endParaRPr lang="en-US" altLang="zh-CN" sz="1400" b="1" dirty="0">
              <a:latin typeface="微软雅黑" panose="020B0503020204020204" pitchFamily="34" charset="-122"/>
              <a:ea typeface="微软雅黑" panose="020B0503020204020204" pitchFamily="34" charset="-122"/>
            </a:endParaRPr>
          </a:p>
        </p:txBody>
      </p:sp>
      <p:sp>
        <p:nvSpPr>
          <p:cNvPr id="23" name="矩形 22"/>
          <p:cNvSpPr/>
          <p:nvPr/>
        </p:nvSpPr>
        <p:spPr>
          <a:xfrm>
            <a:off x="5060269" y="893244"/>
            <a:ext cx="4071495" cy="800211"/>
          </a:xfrm>
          <a:prstGeom prst="rect">
            <a:avLst/>
          </a:prstGeom>
        </p:spPr>
        <p:txBody>
          <a:bodyPr wrap="square" lIns="121912" tIns="60956" rIns="121912" bIns="60956">
            <a:spAutoFit/>
          </a:bodyPr>
          <a:lstStyle/>
          <a:p>
            <a:r>
              <a:rPr lang="en-GB" altLang="en-US" sz="2200" b="1" dirty="0">
                <a:latin typeface="微软雅黑" panose="020B0503020204020204" pitchFamily="34" charset="-122"/>
                <a:ea typeface="微软雅黑" panose="020B0503020204020204" pitchFamily="34" charset="-122"/>
                <a:cs typeface="Arial" panose="020B0604020202020204" pitchFamily="34" charset="0"/>
              </a:rPr>
              <a:t>LD110</a:t>
            </a:r>
            <a:endParaRPr lang="en-US" altLang="zh-CN" sz="2200" b="1" dirty="0">
              <a:latin typeface="微软雅黑" panose="020B0503020204020204" pitchFamily="34" charset="-122"/>
              <a:ea typeface="微软雅黑" panose="020B0503020204020204" pitchFamily="34" charset="-122"/>
            </a:endParaRPr>
          </a:p>
          <a:p>
            <a:r>
              <a:rPr lang="en-US" altLang="zh-CN" sz="2200" dirty="0"/>
              <a:t>Design by </a:t>
            </a:r>
            <a:r>
              <a:rPr lang="en-US" altLang="zh-CN" sz="2200" dirty="0" err="1"/>
              <a:t>Lexon</a:t>
            </a:r>
            <a:r>
              <a:rPr lang="en-US" altLang="zh-CN" sz="2200" dirty="0"/>
              <a:t> </a:t>
            </a:r>
            <a:r>
              <a:rPr lang="en-US" altLang="zh-CN" sz="2200" dirty="0">
                <a:sym typeface="+mn-ea"/>
              </a:rPr>
              <a:t>FINE</a:t>
            </a:r>
            <a:endParaRPr lang="zh-CN" altLang="en-US" sz="2200" dirty="0" err="1"/>
          </a:p>
        </p:txBody>
      </p:sp>
      <p:sp>
        <p:nvSpPr>
          <p:cNvPr id="22" name="Rectangle 12"/>
          <p:cNvSpPr/>
          <p:nvPr/>
        </p:nvSpPr>
        <p:spPr>
          <a:xfrm>
            <a:off x="308" y="571811"/>
            <a:ext cx="131309" cy="75001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lumMod val="95000"/>
                  <a:lumOff val="5000"/>
                </a:schemeClr>
              </a:solidFill>
            </a:endParaRPr>
          </a:p>
        </p:txBody>
      </p:sp>
      <p:pic>
        <p:nvPicPr>
          <p:cNvPr id="24" name="Picture 2" descr="D:\LEXON-北京\乐上设计\LEXON-logo\LEXON-design in life.png"/>
          <p:cNvPicPr>
            <a:picLocks noChangeAspect="1" noChangeArrowheads="1"/>
          </p:cNvPicPr>
          <p:nvPr/>
        </p:nvPicPr>
        <p:blipFill>
          <a:blip r:embed="rId2" cstate="email"/>
          <a:srcRect/>
          <a:stretch>
            <a:fillRect/>
          </a:stretch>
        </p:blipFill>
        <p:spPr bwMode="auto">
          <a:xfrm>
            <a:off x="9819988" y="393237"/>
            <a:ext cx="1844365" cy="678582"/>
          </a:xfrm>
          <a:prstGeom prst="rect">
            <a:avLst/>
          </a:prstGeom>
          <a:noFill/>
        </p:spPr>
      </p:pic>
      <p:sp>
        <p:nvSpPr>
          <p:cNvPr id="27" name="椭圆 26"/>
          <p:cNvSpPr/>
          <p:nvPr/>
        </p:nvSpPr>
        <p:spPr>
          <a:xfrm>
            <a:off x="10846077" y="1464682"/>
            <a:ext cx="750012" cy="750012"/>
          </a:xfrm>
          <a:prstGeom prst="ellipse">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6" name="矩形 15"/>
          <p:cNvSpPr/>
          <p:nvPr/>
        </p:nvSpPr>
        <p:spPr>
          <a:xfrm>
            <a:off x="5095984" y="5516991"/>
            <a:ext cx="6571535" cy="1019253"/>
          </a:xfrm>
          <a:prstGeom prst="rect">
            <a:avLst/>
          </a:prstGeom>
        </p:spPr>
        <p:txBody>
          <a:bodyPr wrap="square">
            <a:spAutoFit/>
          </a:bodyPr>
          <a:lstStyle/>
          <a:p>
            <a:pPr lvl="0">
              <a:lnSpc>
                <a:spcPct val="150000"/>
              </a:lnSpc>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产品描述</a:t>
            </a:r>
            <a:r>
              <a:rPr lang="en-US" altLang="zh-CN" sz="1000" dirty="0">
                <a:solidFill>
                  <a:schemeClr val="bg2">
                    <a:lumMod val="25000"/>
                  </a:schemeClr>
                </a:solidFill>
                <a:latin typeface="微软雅黑" panose="020B0503020204020204" pitchFamily="34" charset="-122"/>
                <a:ea typeface="微软雅黑" panose="020B0503020204020204" pitchFamily="34" charset="-122"/>
                <a:sym typeface="+mn-ea"/>
              </a:rPr>
              <a:t>:</a:t>
            </a:r>
            <a:r>
              <a:rPr lang="en-GB" altLang="en-US" sz="1000" dirty="0">
                <a:latin typeface="微软雅黑" panose="020B0503020204020204" pitchFamily="34" charset="-122"/>
                <a:ea typeface="微软雅黑" panose="020B0503020204020204" pitchFamily="34" charset="-122"/>
                <a:cs typeface="Arial" panose="020B0604020202020204" pitchFamily="34" charset="0"/>
                <a:sym typeface="+mn-ea"/>
              </a:rPr>
              <a:t>MINITOTEM</a:t>
            </a:r>
            <a:r>
              <a:rPr lang="zh-CN" altLang="en-US" sz="1000" dirty="0">
                <a:latin typeface="微软雅黑" panose="020B0503020204020204" pitchFamily="34" charset="-122"/>
                <a:ea typeface="微软雅黑" panose="020B0503020204020204" pitchFamily="34" charset="-122"/>
                <a:sym typeface="+mn-ea"/>
              </a:rPr>
              <a:t>办公套装组合</a:t>
            </a:r>
            <a:endPar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endParaRPr>
          </a:p>
          <a:p>
            <a:pPr lvl="0">
              <a:lnSpc>
                <a:spcPct val="150000"/>
              </a:lnSpc>
            </a:pPr>
            <a:r>
              <a:rPr lang="zh-CN" altLang="en-US" sz="1000" dirty="0">
                <a:latin typeface="微软雅黑" panose="020B0503020204020204" pitchFamily="34" charset="-122"/>
                <a:ea typeface="微软雅黑" panose="020B0503020204020204" pitchFamily="34" charset="-122"/>
                <a:sym typeface="+mn-ea"/>
              </a:rPr>
              <a:t>笔筒，曲别针盒，闹钟，胶带盒，</a:t>
            </a:r>
            <a:r>
              <a:rPr lang="en-US" altLang="zh-CN" sz="1000" dirty="0">
                <a:latin typeface="微软雅黑" panose="020B0503020204020204" pitchFamily="34" charset="-122"/>
                <a:ea typeface="微软雅黑" panose="020B0503020204020204" pitchFamily="34" charset="-122"/>
                <a:sym typeface="+mn-ea"/>
              </a:rPr>
              <a:t>USB</a:t>
            </a:r>
            <a:r>
              <a:rPr lang="zh-CN" altLang="en-US" sz="1000" dirty="0">
                <a:latin typeface="微软雅黑" panose="020B0503020204020204" pitchFamily="34" charset="-122"/>
                <a:ea typeface="微软雅黑" panose="020B0503020204020204" pitchFamily="34" charset="-122"/>
                <a:sym typeface="+mn-ea"/>
              </a:rPr>
              <a:t>集线盒。当他们合为一体的时候，谁能发现他们其实是实用的办公用具呢。用完之后轻轻一合，不占空间还如此的有趣。</a:t>
            </a:r>
          </a:p>
          <a:p>
            <a:pPr>
              <a:lnSpc>
                <a:spcPct val="150000"/>
              </a:lnSpc>
              <a:spcBef>
                <a:spcPct val="20000"/>
              </a:spcBef>
            </a:pP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重量：</a:t>
            </a:r>
            <a:r>
              <a:rPr lang="en-US" altLang="zh-CN" sz="1000" dirty="0">
                <a:solidFill>
                  <a:schemeClr val="bg2">
                    <a:lumMod val="25000"/>
                  </a:schemeClr>
                </a:solidFill>
                <a:latin typeface="微软雅黑" panose="020B0503020204020204" pitchFamily="34" charset="-122"/>
                <a:ea typeface="微软雅黑" panose="020B0503020204020204" pitchFamily="34" charset="-122"/>
                <a:sym typeface="+mn-ea"/>
              </a:rPr>
              <a:t>413g  </a:t>
            </a: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颜色：白色</a:t>
            </a:r>
            <a:r>
              <a:rPr lang="en-US" altLang="zh-CN" sz="1000"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绿色</a:t>
            </a:r>
            <a:r>
              <a:rPr lang="en-US" altLang="zh-CN" sz="1000" dirty="0">
                <a:solidFill>
                  <a:schemeClr val="bg2">
                    <a:lumMod val="25000"/>
                  </a:schemeClr>
                </a:solidFill>
                <a:latin typeface="微软雅黑" panose="020B0503020204020204" pitchFamily="34" charset="-122"/>
                <a:ea typeface="微软雅黑" panose="020B0503020204020204" pitchFamily="34" charset="-122"/>
                <a:sym typeface="+mn-ea"/>
              </a:rPr>
              <a:t>-</a:t>
            </a:r>
            <a:r>
              <a:rPr lang="zh-CN" altLang="en-US" sz="1000" dirty="0">
                <a:latin typeface="微软雅黑" panose="020B0503020204020204" pitchFamily="34" charset="-122"/>
                <a:ea typeface="微软雅黑" panose="020B0503020204020204" pitchFamily="34" charset="-122"/>
                <a:cs typeface="Arial" panose="020B0604020202020204" pitchFamily="34" charset="0"/>
              </a:rPr>
              <a:t>灰色</a:t>
            </a:r>
            <a:r>
              <a:rPr lang="en-US" altLang="zh-CN" sz="10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000" dirty="0">
                <a:latin typeface="微软雅黑" panose="020B0503020204020204" pitchFamily="34" charset="-122"/>
                <a:ea typeface="微软雅黑" panose="020B0503020204020204" pitchFamily="34" charset="-122"/>
                <a:cs typeface="Arial" panose="020B0604020202020204" pitchFamily="34" charset="0"/>
              </a:rPr>
              <a:t>红色</a:t>
            </a:r>
            <a:r>
              <a:rPr lang="en-US" altLang="zh-CN" sz="1000" dirty="0">
                <a:latin typeface="微软雅黑" panose="020B0503020204020204" pitchFamily="34" charset="-122"/>
                <a:ea typeface="微软雅黑" panose="020B0503020204020204" pitchFamily="34" charset="-122"/>
                <a:cs typeface="Arial" panose="020B0604020202020204" pitchFamily="34" charset="0"/>
              </a:rPr>
              <a:t>-</a:t>
            </a:r>
            <a:r>
              <a:rPr lang="zh-CN" altLang="en-US" sz="1000" dirty="0">
                <a:latin typeface="微软雅黑" panose="020B0503020204020204" pitchFamily="34" charset="-122"/>
                <a:ea typeface="微软雅黑" panose="020B0503020204020204" pitchFamily="34" charset="-122"/>
                <a:sym typeface="+mn-ea"/>
              </a:rPr>
              <a:t>灰色渐层    </a:t>
            </a: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尺寸：</a:t>
            </a:r>
            <a:r>
              <a:rPr lang="el-GR" altLang="en-US" sz="1000" dirty="0">
                <a:solidFill>
                  <a:schemeClr val="bg2">
                    <a:lumMod val="25000"/>
                  </a:schemeClr>
                </a:solidFill>
                <a:latin typeface="微软雅黑" panose="020B0503020204020204" pitchFamily="34" charset="-122"/>
                <a:ea typeface="微软雅黑" panose="020B0503020204020204" pitchFamily="34" charset="-122"/>
                <a:sym typeface="+mn-ea"/>
              </a:rPr>
              <a:t> </a:t>
            </a:r>
            <a:r>
              <a:rPr lang="en-US" altLang="zh-CN" sz="1000" dirty="0">
                <a:latin typeface="微软雅黑" panose="020B0503020204020204" pitchFamily="34" charset="-122"/>
                <a:ea typeface="微软雅黑" panose="020B0503020204020204" pitchFamily="34" charset="-122"/>
                <a:cs typeface="Arial" panose="020B0604020202020204" pitchFamily="34" charset="0"/>
                <a:sym typeface="+mn-ea"/>
              </a:rPr>
              <a:t>18.6 x 8 x 8</a:t>
            </a:r>
            <a:r>
              <a:rPr lang="en-US" altLang="zh-CN" sz="1000" dirty="0">
                <a:latin typeface="微软雅黑" panose="020B0503020204020204" pitchFamily="34" charset="-122"/>
                <a:ea typeface="微软雅黑" panose="020B0503020204020204" pitchFamily="34" charset="-122"/>
                <a:cs typeface="Arial" panose="020B0604020202020204" pitchFamily="34" charset="0"/>
              </a:rPr>
              <a:t> </a:t>
            </a:r>
            <a:r>
              <a:rPr lang="en-US" altLang="zh-CN" sz="1000" dirty="0">
                <a:solidFill>
                  <a:schemeClr val="bg2">
                    <a:lumMod val="25000"/>
                  </a:schemeClr>
                </a:solidFill>
                <a:latin typeface="微软雅黑" panose="020B0503020204020204" pitchFamily="34" charset="-122"/>
                <a:ea typeface="微软雅黑" panose="020B0503020204020204" pitchFamily="34" charset="-122"/>
                <a:sym typeface="+mn-ea"/>
              </a:rPr>
              <a:t>cm  </a:t>
            </a:r>
            <a:r>
              <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rPr>
              <a:t>材质：</a:t>
            </a:r>
            <a:r>
              <a:rPr lang="en-US" altLang="zh-CN" sz="1000" dirty="0">
                <a:latin typeface="微软雅黑" panose="020B0503020204020204" pitchFamily="34" charset="-122"/>
                <a:ea typeface="微软雅黑" panose="020B0503020204020204" pitchFamily="34" charset="-122"/>
                <a:sym typeface="+mn-ea"/>
              </a:rPr>
              <a:t> ABS</a:t>
            </a:r>
            <a:r>
              <a:rPr lang="zh-CN" altLang="en-US" sz="1000" dirty="0">
                <a:latin typeface="微软雅黑" panose="020B0503020204020204" pitchFamily="34" charset="-122"/>
                <a:ea typeface="微软雅黑" panose="020B0503020204020204" pitchFamily="34" charset="-122"/>
                <a:sym typeface="+mn-ea"/>
              </a:rPr>
              <a:t>塑料</a:t>
            </a:r>
            <a:r>
              <a:rPr lang="en-US" altLang="zh-CN" sz="1000" dirty="0">
                <a:latin typeface="微软雅黑" panose="020B0503020204020204" pitchFamily="34" charset="-122"/>
                <a:ea typeface="微软雅黑" panose="020B0503020204020204" pitchFamily="34" charset="-122"/>
                <a:sym typeface="+mn-ea"/>
              </a:rPr>
              <a:t>-</a:t>
            </a:r>
            <a:r>
              <a:rPr lang="zh-CN" altLang="en-US" sz="1000" dirty="0">
                <a:latin typeface="微软雅黑" panose="020B0503020204020204" pitchFamily="34" charset="-122"/>
                <a:ea typeface="微软雅黑" panose="020B0503020204020204" pitchFamily="34" charset="-122"/>
                <a:sym typeface="+mn-ea"/>
              </a:rPr>
              <a:t>聚碳酸酯</a:t>
            </a:r>
            <a:endParaRPr lang="zh-CN" altLang="en-US" sz="10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7" name="椭圆 16"/>
          <p:cNvSpPr/>
          <p:nvPr/>
        </p:nvSpPr>
        <p:spPr>
          <a:xfrm>
            <a:off x="9845967" y="1454994"/>
            <a:ext cx="750012" cy="750012"/>
          </a:xfrm>
          <a:prstGeom prst="ellipse">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pic>
        <p:nvPicPr>
          <p:cNvPr id="1026" name="Picture 2" descr="D:\lexon同事的图\EFFIE\上线图片\ld110\未标题-1_0000_图层 8.jpg"/>
          <p:cNvPicPr>
            <a:picLocks noChangeAspect="1" noChangeArrowheads="1"/>
          </p:cNvPicPr>
          <p:nvPr/>
        </p:nvPicPr>
        <p:blipFill>
          <a:blip r:embed="rId5" cstate="email"/>
          <a:srcRect/>
          <a:stretch>
            <a:fillRect/>
          </a:stretch>
        </p:blipFill>
        <p:spPr bwMode="auto">
          <a:xfrm>
            <a:off x="7355994" y="1881007"/>
            <a:ext cx="1511993" cy="2807987"/>
          </a:xfrm>
          <a:prstGeom prst="rect">
            <a:avLst/>
          </a:prstGeom>
          <a:noFill/>
        </p:spPr>
      </p:pic>
      <p:pic>
        <p:nvPicPr>
          <p:cNvPr id="1027" name="Picture 3" descr="D:\lexon同事的图\EFFIE\上线图片\ld110\未标题-1_0001_图层 7.jpg"/>
          <p:cNvPicPr>
            <a:picLocks noChangeAspect="1" noChangeArrowheads="1"/>
          </p:cNvPicPr>
          <p:nvPr/>
        </p:nvPicPr>
        <p:blipFill>
          <a:blip r:embed="rId6" cstate="email"/>
          <a:srcRect/>
          <a:stretch>
            <a:fillRect/>
          </a:stretch>
        </p:blipFill>
        <p:spPr bwMode="auto">
          <a:xfrm>
            <a:off x="9587984" y="2637004"/>
            <a:ext cx="1742816" cy="2962786"/>
          </a:xfrm>
          <a:prstGeom prst="rect">
            <a:avLst/>
          </a:prstGeom>
          <a:noFill/>
        </p:spPr>
      </p:pic>
      <p:pic>
        <p:nvPicPr>
          <p:cNvPr id="1028" name="Picture 4" descr="D:\lexon同事的图\EFFIE\上线图片\ld110\未标题-1_0002_图层 6.jpg"/>
          <p:cNvPicPr>
            <a:picLocks noChangeAspect="1" noChangeArrowheads="1"/>
          </p:cNvPicPr>
          <p:nvPr/>
        </p:nvPicPr>
        <p:blipFill>
          <a:blip r:embed="rId7" cstate="email"/>
          <a:srcRect/>
          <a:stretch>
            <a:fillRect/>
          </a:stretch>
        </p:blipFill>
        <p:spPr bwMode="auto">
          <a:xfrm>
            <a:off x="5160004" y="2457005"/>
            <a:ext cx="1511993" cy="2999533"/>
          </a:xfrm>
          <a:prstGeom prst="rect">
            <a:avLst/>
          </a:prstGeom>
          <a:noFill/>
        </p:spPr>
      </p:pic>
      <p:pic>
        <p:nvPicPr>
          <p:cNvPr id="1030" name="Picture 6"/>
          <p:cNvPicPr>
            <a:picLocks noChangeAspect="1" noChangeArrowheads="1"/>
          </p:cNvPicPr>
          <p:nvPr/>
        </p:nvPicPr>
        <p:blipFill>
          <a:blip r:embed="rId8" cstate="email"/>
          <a:srcRect/>
          <a:stretch>
            <a:fillRect/>
          </a:stretch>
        </p:blipFill>
        <p:spPr bwMode="auto">
          <a:xfrm>
            <a:off x="300027" y="621013"/>
            <a:ext cx="3707983" cy="5561974"/>
          </a:xfrm>
          <a:prstGeom prst="rect">
            <a:avLst/>
          </a:prstGeom>
          <a:noFill/>
          <a:ln w="9525">
            <a:noFill/>
            <a:miter lim="800000"/>
            <a:headEnd/>
            <a:tailEnd/>
          </a:ln>
        </p:spPr>
      </p:pic>
      <p:sp>
        <p:nvSpPr>
          <p:cNvPr id="13" name="矩形 12"/>
          <p:cNvSpPr/>
          <p:nvPr/>
        </p:nvSpPr>
        <p:spPr>
          <a:xfrm>
            <a:off x="6168000" y="978515"/>
            <a:ext cx="1995611" cy="336695"/>
          </a:xfrm>
          <a:prstGeom prst="rect">
            <a:avLst/>
          </a:prstGeom>
        </p:spPr>
        <p:txBody>
          <a:bodyPr wrap="none">
            <a:spAutoFit/>
          </a:bodyPr>
          <a:lstStyle/>
          <a:p>
            <a:pPr lvl="0">
              <a:lnSpc>
                <a:spcPct val="150000"/>
              </a:lnSpc>
              <a:spcBef>
                <a:spcPct val="20000"/>
              </a:spcBef>
              <a:defRPr/>
            </a:pPr>
            <a:r>
              <a:rPr lang="en-GB" altLang="en-US" sz="1200" dirty="0">
                <a:latin typeface="微软雅黑" panose="020B0503020204020204" pitchFamily="34" charset="-122"/>
                <a:ea typeface="微软雅黑" panose="020B0503020204020204" pitchFamily="34" charset="-122"/>
                <a:cs typeface="Arial" panose="020B0604020202020204" pitchFamily="34" charset="0"/>
                <a:sym typeface="+mn-ea"/>
              </a:rPr>
              <a:t>MINITOTEM</a:t>
            </a:r>
            <a:r>
              <a:rPr lang="zh-CN" altLang="en-US" sz="1200" dirty="0">
                <a:latin typeface="微软雅黑" panose="020B0503020204020204" pitchFamily="34" charset="-122"/>
                <a:ea typeface="微软雅黑" panose="020B0503020204020204" pitchFamily="34" charset="-122"/>
                <a:sym typeface="+mn-ea"/>
              </a:rPr>
              <a:t>办公套装组合</a:t>
            </a:r>
            <a:endParaRPr lang="en-US" altLang="zh-CN" sz="1200"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014-2"/>
          <p:cNvPicPr>
            <a:picLocks noChangeAspect="1"/>
          </p:cNvPicPr>
          <p:nvPr/>
        </p:nvPicPr>
        <p:blipFill>
          <a:blip r:embed="rId3"/>
          <a:stretch>
            <a:fillRect/>
          </a:stretch>
        </p:blipFill>
        <p:spPr>
          <a:xfrm>
            <a:off x="57785" y="10160"/>
            <a:ext cx="11985625" cy="6788150"/>
          </a:xfrm>
          <a:prstGeom prst="rect">
            <a:avLst/>
          </a:prstGeom>
        </p:spPr>
      </p:pic>
      <p:sp>
        <p:nvSpPr>
          <p:cNvPr id="6" name="文本框 5"/>
          <p:cNvSpPr txBox="1"/>
          <p:nvPr/>
        </p:nvSpPr>
        <p:spPr>
          <a:xfrm>
            <a:off x="9967595" y="256540"/>
            <a:ext cx="1676400" cy="460375"/>
          </a:xfrm>
          <a:prstGeom prst="rect">
            <a:avLst/>
          </a:prstGeom>
          <a:noFill/>
        </p:spPr>
        <p:txBody>
          <a:bodyPr wrap="square" rtlCol="0">
            <a:spAutoFit/>
          </a:bodyPr>
          <a:lstStyle/>
          <a:p>
            <a:r>
              <a:rPr lang="en-US" altLang="zh-CN" sz="800" cap="all">
                <a:solidFill>
                  <a:schemeClr val="bg1">
                    <a:lumMod val="75000"/>
                  </a:schemeClr>
                </a:solidFill>
                <a:uFillTx/>
                <a:latin typeface="思源黑体 CN Regular" panose="020B0500000000000000" charset="-122"/>
                <a:ea typeface="思源黑体 CN Regular" panose="020B0500000000000000" charset="-122"/>
              </a:rPr>
              <a:t>Product introduction</a:t>
            </a:r>
            <a:r>
              <a:rPr lang="en-US" altLang="zh-CN" sz="800">
                <a:solidFill>
                  <a:schemeClr val="bg1">
                    <a:lumMod val="75000"/>
                  </a:schemeClr>
                </a:solidFill>
                <a:latin typeface="思源黑体 CN Regular" panose="020B0500000000000000" charset="-122"/>
                <a:ea typeface="思源黑体 CN Regular" panose="020B0500000000000000" charset="-122"/>
              </a:rPr>
              <a:t>   </a:t>
            </a:r>
            <a:r>
              <a:rPr lang="en-US" altLang="zh-CN" sz="2400">
                <a:solidFill>
                  <a:schemeClr val="bg1">
                    <a:lumMod val="75000"/>
                  </a:schemeClr>
                </a:solidFill>
                <a:latin typeface="思源黑体 CN Regular" panose="020B0500000000000000" charset="-122"/>
                <a:ea typeface="思源黑体 CN Regular" panose="020B0500000000000000" charset="-122"/>
              </a:rPr>
              <a:t> </a:t>
            </a:r>
          </a:p>
        </p:txBody>
      </p:sp>
      <p:sp>
        <p:nvSpPr>
          <p:cNvPr id="2" name="矩形 1"/>
          <p:cNvSpPr/>
          <p:nvPr/>
        </p:nvSpPr>
        <p:spPr>
          <a:xfrm>
            <a:off x="11581765" y="276225"/>
            <a:ext cx="600710" cy="323850"/>
          </a:xfrm>
          <a:prstGeom prst="rect">
            <a:avLst/>
          </a:prstGeom>
          <a:solidFill>
            <a:srgbClr val="14B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3" name="文本框 2"/>
          <p:cNvSpPr txBox="1"/>
          <p:nvPr/>
        </p:nvSpPr>
        <p:spPr>
          <a:xfrm>
            <a:off x="11509375" y="196850"/>
            <a:ext cx="561975" cy="460375"/>
          </a:xfrm>
          <a:prstGeom prst="rect">
            <a:avLst/>
          </a:prstGeom>
          <a:noFill/>
        </p:spPr>
        <p:txBody>
          <a:bodyPr wrap="square" rtlCol="0">
            <a:spAutoFit/>
          </a:bodyPr>
          <a:lstStyle/>
          <a:p>
            <a:r>
              <a:rPr lang="en-US" altLang="zh-CN" sz="2400">
                <a:solidFill>
                  <a:schemeClr val="bg1"/>
                </a:solidFill>
                <a:latin typeface="思源黑体 CN Heavy" panose="020B0A00000000000000" charset="-122"/>
                <a:ea typeface="思源黑体 CN Heavy" panose="020B0A00000000000000" charset="-122"/>
              </a:rPr>
              <a:t>02</a:t>
            </a:r>
          </a:p>
        </p:txBody>
      </p:sp>
      <p:sp>
        <p:nvSpPr>
          <p:cNvPr id="4" name="矩形 3"/>
          <p:cNvSpPr/>
          <p:nvPr/>
        </p:nvSpPr>
        <p:spPr>
          <a:xfrm>
            <a:off x="24130" y="10160"/>
            <a:ext cx="12167870" cy="6819265"/>
          </a:xfrm>
          <a:prstGeom prst="rect">
            <a:avLst/>
          </a:prstGeom>
          <a:noFill/>
          <a:ln w="63500">
            <a:solidFill>
              <a:srgbClr val="14B5AD"/>
            </a:solidFill>
          </a:ln>
          <a:extLst>
            <a:ext uri="{909E8E84-426E-40DD-AFC4-6F175D3DCCD1}">
              <a14:hiddenFill xmlns:a14="http://schemas.microsoft.com/office/drawing/2010/main">
                <a:solidFill>
                  <a:srgbClr val="14B5A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510520" y="205740"/>
            <a:ext cx="899160" cy="306705"/>
          </a:xfrm>
          <a:prstGeom prst="rect">
            <a:avLst/>
          </a:prstGeom>
          <a:noFill/>
        </p:spPr>
        <p:txBody>
          <a:bodyPr wrap="square" rtlCol="0">
            <a:spAutoFit/>
          </a:bodyPr>
          <a:lstStyle/>
          <a:p>
            <a:r>
              <a:rPr lang="zh-CN" altLang="en-US" sz="1400">
                <a:latin typeface="思源黑体 CN Heavy" panose="020B0A00000000000000" charset="-122"/>
                <a:ea typeface="思源黑体 CN Heavy" panose="020B0A00000000000000" charset="-122"/>
              </a:rPr>
              <a:t>产品介绍</a:t>
            </a:r>
          </a:p>
        </p:txBody>
      </p:sp>
      <p:pic>
        <p:nvPicPr>
          <p:cNvPr id="7" name="图片 6" descr="微信图片_20201113095814"/>
          <p:cNvPicPr>
            <a:picLocks noChangeAspect="1"/>
          </p:cNvPicPr>
          <p:nvPr/>
        </p:nvPicPr>
        <p:blipFill>
          <a:blip r:embed="rId4"/>
          <a:stretch>
            <a:fillRect/>
          </a:stretch>
        </p:blipFill>
        <p:spPr>
          <a:xfrm>
            <a:off x="6983095" y="292735"/>
            <a:ext cx="2269490" cy="304800"/>
          </a:xfrm>
          <a:prstGeom prst="rect">
            <a:avLst/>
          </a:prstGeom>
        </p:spPr>
      </p:pic>
      <p:sp>
        <p:nvSpPr>
          <p:cNvPr id="11" name="文本框 10"/>
          <p:cNvSpPr txBox="1"/>
          <p:nvPr/>
        </p:nvSpPr>
        <p:spPr>
          <a:xfrm>
            <a:off x="6871335" y="984250"/>
            <a:ext cx="4600575" cy="321945"/>
          </a:xfrm>
          <a:prstGeom prst="rect">
            <a:avLst/>
          </a:prstGeom>
          <a:noFill/>
        </p:spPr>
        <p:txBody>
          <a:bodyPr wrap="square" rtlCol="0">
            <a:spAutoFit/>
          </a:bodyPr>
          <a:lstStyle/>
          <a:p>
            <a:r>
              <a:rPr lang="zh-CN" altLang="en-US" sz="1500">
                <a:latin typeface="思源黑体 CN Heavy" panose="020B0A00000000000000" charset="-122"/>
                <a:ea typeface="思源黑体 CN Heavy" panose="020B0A00000000000000" charset="-122"/>
                <a:cs typeface="思源黑体 CN Heavy" panose="020B0A00000000000000" charset="-122"/>
              </a:rPr>
              <a:t>喷雾消毒器（人气推荐）</a:t>
            </a:r>
          </a:p>
        </p:txBody>
      </p:sp>
      <p:sp>
        <p:nvSpPr>
          <p:cNvPr id="12" name="文本框 11"/>
          <p:cNvSpPr txBox="1"/>
          <p:nvPr/>
        </p:nvSpPr>
        <p:spPr>
          <a:xfrm>
            <a:off x="6874510" y="1311275"/>
            <a:ext cx="4600575" cy="291465"/>
          </a:xfrm>
          <a:prstGeom prst="rect">
            <a:avLst/>
          </a:prstGeom>
          <a:noFill/>
        </p:spPr>
        <p:txBody>
          <a:bodyPr wrap="square" rtlCol="0">
            <a:spAutoFit/>
          </a:bodyPr>
          <a:lstStyle/>
          <a:p>
            <a:r>
              <a:rPr lang="zh-CN" altLang="en-US" sz="1300">
                <a:solidFill>
                  <a:schemeClr val="bg1">
                    <a:lumMod val="50000"/>
                  </a:schemeClr>
                </a:solidFill>
                <a:latin typeface="思源黑体 CN Regular" panose="020B0500000000000000" charset="-122"/>
                <a:ea typeface="思源黑体 CN Regular" panose="020B0500000000000000" charset="-122"/>
                <a:cs typeface="思源黑体 CN Regular" panose="020B0500000000000000" charset="-122"/>
              </a:rPr>
              <a:t>产品型号 </a:t>
            </a:r>
            <a:r>
              <a:rPr lang="en-US" altLang="zh-CN" sz="1300">
                <a:solidFill>
                  <a:schemeClr val="bg1">
                    <a:lumMod val="50000"/>
                  </a:schemeClr>
                </a:solidFill>
                <a:latin typeface="思源黑体 CN Regular" panose="020B0500000000000000" charset="-122"/>
                <a:ea typeface="思源黑体 CN Regular" panose="020B0500000000000000" charset="-122"/>
                <a:cs typeface="思源黑体 CN Regular" panose="020B0500000000000000" charset="-122"/>
              </a:rPr>
              <a:t>: </a:t>
            </a:r>
            <a:r>
              <a:rPr lang="en-US" altLang="zh-CN" sz="1300">
                <a:solidFill>
                  <a:schemeClr val="bg2">
                    <a:lumMod val="50000"/>
                  </a:schemeClr>
                </a:solidFill>
                <a:latin typeface="思源黑体 CN Bold" panose="020B0800000000000000" charset="-122"/>
                <a:ea typeface="思源黑体 CN Bold" panose="020B0800000000000000" charset="-122"/>
                <a:cs typeface="思源黑体 CN Regular" panose="020B0500000000000000" charset="-122"/>
              </a:rPr>
              <a:t>XD-S01 </a:t>
            </a:r>
          </a:p>
        </p:txBody>
      </p:sp>
      <p:sp>
        <p:nvSpPr>
          <p:cNvPr id="13" name="文本框 12"/>
          <p:cNvSpPr txBox="1"/>
          <p:nvPr/>
        </p:nvSpPr>
        <p:spPr>
          <a:xfrm>
            <a:off x="6877685" y="1581150"/>
            <a:ext cx="4600575" cy="291465"/>
          </a:xfrm>
          <a:prstGeom prst="rect">
            <a:avLst/>
          </a:prstGeom>
          <a:noFill/>
        </p:spPr>
        <p:txBody>
          <a:bodyPr wrap="square" rtlCol="0">
            <a:spAutoFit/>
          </a:bodyPr>
          <a:lstStyle/>
          <a:p>
            <a:r>
              <a:rPr lang="zh-CN" altLang="en-US" sz="1300">
                <a:solidFill>
                  <a:schemeClr val="bg1">
                    <a:lumMod val="50000"/>
                  </a:schemeClr>
                </a:solidFill>
                <a:latin typeface="思源黑体 CN Regular" panose="020B0500000000000000" charset="-122"/>
                <a:ea typeface="思源黑体 CN Regular" panose="020B0500000000000000" charset="-122"/>
                <a:cs typeface="思源黑体 CN Regular" panose="020B0500000000000000" charset="-122"/>
              </a:rPr>
              <a:t>产品尺寸 </a:t>
            </a:r>
            <a:r>
              <a:rPr lang="en-US" altLang="zh-CN" sz="1300">
                <a:solidFill>
                  <a:schemeClr val="bg1">
                    <a:lumMod val="50000"/>
                  </a:schemeClr>
                </a:solidFill>
                <a:latin typeface="思源黑体 CN Regular" panose="020B0500000000000000" charset="-122"/>
                <a:ea typeface="思源黑体 CN Regular" panose="020B0500000000000000" charset="-122"/>
                <a:cs typeface="思源黑体 CN Regular" panose="020B0500000000000000" charset="-122"/>
              </a:rPr>
              <a:t>: </a:t>
            </a:r>
            <a:r>
              <a:rPr lang="en-US" altLang="zh-CN" sz="1300">
                <a:solidFill>
                  <a:schemeClr val="bg2">
                    <a:lumMod val="50000"/>
                  </a:schemeClr>
                </a:solidFill>
                <a:latin typeface="思源黑体 CN Bold" panose="020B0800000000000000" charset="-122"/>
                <a:ea typeface="思源黑体 CN Bold" panose="020B0800000000000000" charset="-122"/>
                <a:cs typeface="思源黑体 CN Regular" panose="020B0500000000000000" charset="-122"/>
              </a:rPr>
              <a:t>288x89x89MM</a:t>
            </a:r>
          </a:p>
        </p:txBody>
      </p:sp>
      <p:sp>
        <p:nvSpPr>
          <p:cNvPr id="14" name="矩形 13"/>
          <p:cNvSpPr/>
          <p:nvPr/>
        </p:nvSpPr>
        <p:spPr>
          <a:xfrm>
            <a:off x="4557395" y="5933758"/>
            <a:ext cx="1621155" cy="526415"/>
          </a:xfrm>
          <a:prstGeom prst="rect">
            <a:avLst/>
          </a:prstGeom>
          <a:solidFill>
            <a:srgbClr val="14B5A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16" name="文本框 15"/>
          <p:cNvSpPr txBox="1"/>
          <p:nvPr/>
        </p:nvSpPr>
        <p:spPr>
          <a:xfrm>
            <a:off x="4567555" y="5920423"/>
            <a:ext cx="1600835" cy="521970"/>
          </a:xfrm>
          <a:prstGeom prst="rect">
            <a:avLst/>
          </a:prstGeom>
          <a:noFill/>
        </p:spPr>
        <p:txBody>
          <a:bodyPr wrap="square" rtlCol="0">
            <a:spAutoFit/>
          </a:bodyPr>
          <a:lstStyle/>
          <a:p>
            <a:pPr algn="ctr"/>
            <a:r>
              <a:rPr lang="zh-CN" altLang="en-US" sz="1300">
                <a:ln>
                  <a:noFill/>
                </a:ln>
                <a:solidFill>
                  <a:schemeClr val="bg1"/>
                </a:solidFill>
                <a:uFillTx/>
                <a:latin typeface="思源黑体 CN Regular" panose="020B0500000000000000" charset="-122"/>
                <a:ea typeface="思源黑体 CN Regular" panose="020B0500000000000000" charset="-122"/>
                <a:cs typeface="思源黑体 CN Regular" panose="020B0500000000000000" charset="-122"/>
              </a:rPr>
              <a:t>市场价：</a:t>
            </a:r>
            <a:r>
              <a:rPr lang="en-US" altLang="zh-CN" sz="2800">
                <a:ln>
                  <a:noFill/>
                </a:ln>
                <a:solidFill>
                  <a:schemeClr val="bg1"/>
                </a:solidFill>
                <a:uFillTx/>
                <a:latin typeface="Impact" panose="020B0806030902050204" charset="0"/>
                <a:ea typeface="思源黑体 CN Heavy" panose="020B0A00000000000000" charset="-122"/>
                <a:cs typeface="Impact" panose="020B0806030902050204" charset="0"/>
              </a:rPr>
              <a:t>239</a:t>
            </a:r>
            <a:r>
              <a:rPr lang="zh-CN" altLang="en-US" sz="1300">
                <a:ln>
                  <a:noFill/>
                </a:ln>
                <a:solidFill>
                  <a:schemeClr val="bg1"/>
                </a:solidFill>
                <a:uFillTx/>
                <a:latin typeface="思源黑体 CN Regular" panose="020B0500000000000000" charset="-122"/>
                <a:ea typeface="思源黑体 CN Regular" panose="020B0500000000000000" charset="-122"/>
                <a:cs typeface="思源黑体 CN Regular" panose="020B0500000000000000" charset="-122"/>
              </a:rPr>
              <a:t>￥</a:t>
            </a:r>
          </a:p>
        </p:txBody>
      </p:sp>
      <p:sp>
        <p:nvSpPr>
          <p:cNvPr id="18" name="文本框 17"/>
          <p:cNvSpPr txBox="1"/>
          <p:nvPr/>
        </p:nvSpPr>
        <p:spPr>
          <a:xfrm>
            <a:off x="6941185" y="4187190"/>
            <a:ext cx="1044575" cy="275590"/>
          </a:xfrm>
          <a:prstGeom prst="rect">
            <a:avLst/>
          </a:prstGeom>
          <a:noFill/>
        </p:spPr>
        <p:txBody>
          <a:bodyPr wrap="square" rtlCol="0">
            <a:spAutoFit/>
          </a:bodyPr>
          <a:lstStyle/>
          <a:p>
            <a:pPr algn="ctr"/>
            <a:r>
              <a:rPr lang="zh-CN" altLang="en-US" sz="1200">
                <a:solidFill>
                  <a:schemeClr val="bg1"/>
                </a:solidFill>
                <a:latin typeface="思源黑体 CN Regular" panose="020B0500000000000000" charset="-122"/>
                <a:ea typeface="思源黑体 CN Regular" panose="020B0500000000000000" charset="-122"/>
                <a:cs typeface="思源黑体 CN Bold" panose="020B0800000000000000" charset="-122"/>
              </a:rPr>
              <a:t>产品特点</a:t>
            </a:r>
          </a:p>
        </p:txBody>
      </p:sp>
      <p:sp>
        <p:nvSpPr>
          <p:cNvPr id="19" name="文本框 18"/>
          <p:cNvSpPr txBox="1"/>
          <p:nvPr/>
        </p:nvSpPr>
        <p:spPr>
          <a:xfrm>
            <a:off x="6870700" y="4438650"/>
            <a:ext cx="4649470" cy="1389380"/>
          </a:xfrm>
          <a:prstGeom prst="rect">
            <a:avLst/>
          </a:prstGeom>
          <a:noFill/>
        </p:spPr>
        <p:txBody>
          <a:bodyPr wrap="square" rtlCol="0">
            <a:spAutoFit/>
          </a:bodyPr>
          <a:lstStyle/>
          <a:p>
            <a:pPr algn="just" fontAlgn="auto">
              <a:lnSpc>
                <a:spcPct val="130000"/>
              </a:lnSpc>
            </a:pPr>
            <a:r>
              <a:rPr lang="zh-CN" altLang="en-US"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·一键自动定时3分钟制取次氯酸钠消毒液；</a:t>
            </a:r>
          </a:p>
          <a:p>
            <a:pPr algn="just" fontAlgn="auto">
              <a:lnSpc>
                <a:spcPct val="130000"/>
              </a:lnSpc>
            </a:pPr>
            <a:r>
              <a:rPr lang="zh-CN" altLang="en-US"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·杀菌率大于99.9%；</a:t>
            </a:r>
          </a:p>
          <a:p>
            <a:pPr algn="just" fontAlgn="auto">
              <a:lnSpc>
                <a:spcPct val="130000"/>
              </a:lnSpc>
            </a:pPr>
            <a:r>
              <a:rPr lang="zh-CN" altLang="en-US"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·可视化灯光效果、连续喷雾头；</a:t>
            </a:r>
          </a:p>
          <a:p>
            <a:pPr algn="just" fontAlgn="auto">
              <a:lnSpc>
                <a:spcPct val="130000"/>
              </a:lnSpc>
            </a:pPr>
            <a:r>
              <a:rPr lang="zh-CN" altLang="en-US"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·内置聚合物锂电池，安全超长续航；</a:t>
            </a:r>
          </a:p>
          <a:p>
            <a:pPr algn="just" fontAlgn="auto">
              <a:lnSpc>
                <a:spcPct val="130000"/>
              </a:lnSpc>
            </a:pPr>
            <a:r>
              <a:rPr lang="en-US" altLang="zh-CN"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TYPE-C</a:t>
            </a:r>
            <a:r>
              <a:rPr lang="zh-CN" altLang="en-US"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接口支持</a:t>
            </a:r>
            <a:r>
              <a:rPr lang="en-US" altLang="zh-CN"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USB</a:t>
            </a:r>
            <a:r>
              <a:rPr lang="zh-CN" altLang="en-US" sz="13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充电。</a:t>
            </a:r>
          </a:p>
        </p:txBody>
      </p:sp>
      <p:cxnSp>
        <p:nvCxnSpPr>
          <p:cNvPr id="8" name="直接连接符 7"/>
          <p:cNvCxnSpPr/>
          <p:nvPr/>
        </p:nvCxnSpPr>
        <p:spPr>
          <a:xfrm>
            <a:off x="7030085" y="1932305"/>
            <a:ext cx="4811395" cy="0"/>
          </a:xfrm>
          <a:prstGeom prst="line">
            <a:avLst/>
          </a:prstGeom>
          <a:ln>
            <a:solidFill>
              <a:srgbClr val="7B7B7B"/>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7000240" y="4090670"/>
            <a:ext cx="4781550" cy="16510"/>
          </a:xfrm>
          <a:prstGeom prst="line">
            <a:avLst/>
          </a:prstGeom>
          <a:ln>
            <a:solidFill>
              <a:srgbClr val="7B7B7B"/>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6941185" y="2323465"/>
            <a:ext cx="5102225" cy="606425"/>
          </a:xfrm>
          <a:prstGeom prst="rect">
            <a:avLst/>
          </a:prstGeom>
          <a:noFill/>
        </p:spPr>
        <p:txBody>
          <a:bodyPr wrap="square" rtlCol="0">
            <a:spAutoFit/>
          </a:bodyPr>
          <a:lstStyle/>
          <a:p>
            <a:pPr algn="just" fontAlgn="auto">
              <a:lnSpc>
                <a:spcPct val="80000"/>
              </a:lnSpc>
            </a:pPr>
            <a:r>
              <a:rPr sz="14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https://detail.tmall.com/item.htm?spm=a1z10.5-b-s.w4011-22634851378.124.676726d0BuFmRL&amp;id=</a:t>
            </a:r>
            <a:r>
              <a:rPr sz="1400" spc="-50">
                <a:solidFill>
                  <a:schemeClr val="bg2">
                    <a:lumMod val="25000"/>
                  </a:schemeClr>
                </a:solidFill>
                <a:uFillTx/>
                <a:latin typeface="等线" panose="02010600030101010101" charset="-122"/>
                <a:ea typeface="等线" panose="02010600030101010101" charset="-122"/>
                <a:cs typeface="思源黑体 CN Light" panose="020B0500000000000000" charset="-122"/>
              </a:rPr>
              <a:t>625475373352</a:t>
            </a:r>
            <a:r>
              <a:rPr sz="14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&amp;rn=8124d9fa904757f57230e891b07a395c&amp;abbucket=20</a:t>
            </a:r>
          </a:p>
        </p:txBody>
      </p:sp>
      <p:sp>
        <p:nvSpPr>
          <p:cNvPr id="40" name="文本框 39"/>
          <p:cNvSpPr txBox="1"/>
          <p:nvPr/>
        </p:nvSpPr>
        <p:spPr>
          <a:xfrm>
            <a:off x="6896735" y="3650615"/>
            <a:ext cx="4772660" cy="410845"/>
          </a:xfrm>
          <a:prstGeom prst="rect">
            <a:avLst/>
          </a:prstGeom>
          <a:noFill/>
        </p:spPr>
        <p:txBody>
          <a:bodyPr wrap="square" rtlCol="0">
            <a:spAutoFit/>
          </a:bodyPr>
          <a:lstStyle/>
          <a:p>
            <a:pPr algn="just" fontAlgn="auto">
              <a:lnSpc>
                <a:spcPct val="130000"/>
              </a:lnSpc>
            </a:pPr>
            <a:r>
              <a:rPr lang="zh-CN" altLang="en-US" sz="1600" spc="-50">
                <a:solidFill>
                  <a:schemeClr val="bg2">
                    <a:lumMod val="25000"/>
                  </a:schemeClr>
                </a:solidFill>
                <a:uFillTx/>
                <a:latin typeface="思源黑体 CN Light" panose="020B0500000000000000" charset="-122"/>
                <a:ea typeface="思源黑体 CN Light" panose="020B0500000000000000" charset="-122"/>
                <a:cs typeface="思源黑体 CN Light" panose="020B0500000000000000" charset="-122"/>
              </a:rPr>
              <a:t>白色：6970355489482</a:t>
            </a:r>
          </a:p>
        </p:txBody>
      </p:sp>
      <p:sp>
        <p:nvSpPr>
          <p:cNvPr id="23" name="文本框 22"/>
          <p:cNvSpPr txBox="1"/>
          <p:nvPr/>
        </p:nvSpPr>
        <p:spPr>
          <a:xfrm>
            <a:off x="6983095" y="1923415"/>
            <a:ext cx="1675765" cy="275590"/>
          </a:xfrm>
          <a:prstGeom prst="rect">
            <a:avLst/>
          </a:prstGeom>
          <a:solidFill>
            <a:srgbClr val="14B5AD"/>
          </a:solidFill>
        </p:spPr>
        <p:txBody>
          <a:bodyPr wrap="square" rtlCol="0">
            <a:spAutoFit/>
          </a:bodyPr>
          <a:lstStyle/>
          <a:p>
            <a:pPr algn="ctr"/>
            <a:r>
              <a:rPr lang="zh-CN" altLang="en-US" sz="1200">
                <a:solidFill>
                  <a:schemeClr val="bg1"/>
                </a:solidFill>
                <a:latin typeface="思源黑体 CN Regular" panose="020B0500000000000000" charset="-122"/>
                <a:ea typeface="思源黑体 CN Regular" panose="020B0500000000000000" charset="-122"/>
                <a:cs typeface="思源黑体 CN Bold" panose="020B0800000000000000" charset="-122"/>
              </a:rPr>
              <a:t>天猫销售价：</a:t>
            </a:r>
            <a:r>
              <a:rPr lang="en-US" altLang="zh-CN" sz="1200">
                <a:solidFill>
                  <a:schemeClr val="bg1"/>
                </a:solidFill>
                <a:latin typeface="思源黑体 CN Regular" panose="020B0500000000000000" charset="-122"/>
                <a:ea typeface="思源黑体 CN Regular" panose="020B0500000000000000" charset="-122"/>
                <a:cs typeface="思源黑体 CN Bold" panose="020B0800000000000000" charset="-122"/>
              </a:rPr>
              <a:t>239</a:t>
            </a:r>
            <a:r>
              <a:rPr lang="zh-CN" altLang="en-US" sz="1200">
                <a:solidFill>
                  <a:schemeClr val="bg1"/>
                </a:solidFill>
                <a:latin typeface="思源黑体 CN Regular" panose="020B0500000000000000" charset="-122"/>
                <a:ea typeface="思源黑体 CN Regular" panose="020B0500000000000000" charset="-122"/>
                <a:cs typeface="思源黑体 CN Bold" panose="020B0800000000000000" charset="-122"/>
              </a:rPr>
              <a:t>元</a:t>
            </a:r>
          </a:p>
        </p:txBody>
      </p:sp>
      <p:sp>
        <p:nvSpPr>
          <p:cNvPr id="28" name="文本框 27"/>
          <p:cNvSpPr txBox="1"/>
          <p:nvPr/>
        </p:nvSpPr>
        <p:spPr>
          <a:xfrm>
            <a:off x="6952615" y="3324225"/>
            <a:ext cx="1071880" cy="275590"/>
          </a:xfrm>
          <a:prstGeom prst="rect">
            <a:avLst/>
          </a:prstGeom>
          <a:solidFill>
            <a:srgbClr val="14B5AD"/>
          </a:solidFill>
        </p:spPr>
        <p:txBody>
          <a:bodyPr wrap="square" rtlCol="0">
            <a:spAutoFit/>
          </a:bodyPr>
          <a:lstStyle/>
          <a:p>
            <a:pPr algn="ctr"/>
            <a:r>
              <a:rPr lang="zh-CN" altLang="en-US" sz="1200">
                <a:solidFill>
                  <a:schemeClr val="bg1"/>
                </a:solidFill>
                <a:latin typeface="思源黑体 CN Regular" panose="020B0500000000000000" charset="-122"/>
                <a:ea typeface="思源黑体 CN Regular" panose="020B0500000000000000" charset="-122"/>
                <a:cs typeface="思源黑体 CN Bold" panose="020B0800000000000000" charset="-122"/>
              </a:rPr>
              <a:t>条形码</a:t>
            </a:r>
          </a:p>
        </p:txBody>
      </p:sp>
      <p:sp>
        <p:nvSpPr>
          <p:cNvPr id="20" name="文本框 19"/>
          <p:cNvSpPr txBox="1"/>
          <p:nvPr/>
        </p:nvSpPr>
        <p:spPr>
          <a:xfrm>
            <a:off x="7000240" y="4093845"/>
            <a:ext cx="1127760" cy="275590"/>
          </a:xfrm>
          <a:prstGeom prst="rect">
            <a:avLst/>
          </a:prstGeom>
          <a:solidFill>
            <a:srgbClr val="14B5AD"/>
          </a:solidFill>
        </p:spPr>
        <p:txBody>
          <a:bodyPr wrap="square" rtlCol="0">
            <a:spAutoFit/>
          </a:bodyPr>
          <a:lstStyle/>
          <a:p>
            <a:pPr algn="ctr"/>
            <a:r>
              <a:rPr lang="zh-CN" altLang="en-US" sz="1200">
                <a:solidFill>
                  <a:schemeClr val="bg1"/>
                </a:solidFill>
                <a:latin typeface="思源黑体 CN Regular" panose="020B0500000000000000" charset="-122"/>
                <a:ea typeface="思源黑体 CN Regular" panose="020B0500000000000000" charset="-122"/>
                <a:cs typeface="思源黑体 CN Bold" panose="020B0800000000000000" charset="-122"/>
              </a:rPr>
              <a:t>产品特点</a:t>
            </a:r>
          </a:p>
        </p:txBody>
      </p:sp>
      <p:sp>
        <p:nvSpPr>
          <p:cNvPr id="25" name="文本框 24"/>
          <p:cNvSpPr txBox="1"/>
          <p:nvPr/>
        </p:nvSpPr>
        <p:spPr>
          <a:xfrm>
            <a:off x="8900160" y="1938655"/>
            <a:ext cx="2001520" cy="275590"/>
          </a:xfrm>
          <a:prstGeom prst="rect">
            <a:avLst/>
          </a:prstGeom>
          <a:solidFill>
            <a:srgbClr val="14B5AD"/>
          </a:solidFill>
        </p:spPr>
        <p:txBody>
          <a:bodyPr wrap="square" rtlCol="0">
            <a:spAutoFit/>
          </a:bodyPr>
          <a:lstStyle/>
          <a:p>
            <a:pPr algn="ctr"/>
            <a:r>
              <a:rPr lang="zh-CN" altLang="en-US" sz="1200">
                <a:solidFill>
                  <a:schemeClr val="bg1"/>
                </a:solidFill>
                <a:latin typeface="思源黑体 CN Regular" panose="020B0500000000000000" charset="-122"/>
                <a:ea typeface="思源黑体 CN Regular" panose="020B0500000000000000" charset="-122"/>
                <a:cs typeface="思源黑体 CN Bold" panose="020B0800000000000000" charset="-122"/>
              </a:rPr>
              <a:t>核心客户：</a:t>
            </a:r>
            <a:r>
              <a:rPr lang="en-US" altLang="zh-CN" sz="1200">
                <a:solidFill>
                  <a:schemeClr val="bg1"/>
                </a:solidFill>
                <a:latin typeface="思源黑体 CN Regular" panose="020B0500000000000000" charset="-122"/>
                <a:ea typeface="思源黑体 CN Regular" panose="020B0500000000000000" charset="-122"/>
                <a:cs typeface="思源黑体 CN Bold" panose="020B0800000000000000" charset="-122"/>
              </a:rPr>
              <a:t>105</a:t>
            </a:r>
            <a:r>
              <a:rPr lang="zh-CN" altLang="en-US" sz="1200">
                <a:solidFill>
                  <a:schemeClr val="bg1"/>
                </a:solidFill>
                <a:latin typeface="思源黑体 CN Regular" panose="020B0500000000000000" charset="-122"/>
                <a:ea typeface="思源黑体 CN Regular" panose="020B0500000000000000" charset="-122"/>
                <a:cs typeface="思源黑体 CN Bold" panose="020B0800000000000000" charset="-122"/>
              </a:rPr>
              <a:t>元</a:t>
            </a:r>
            <a:r>
              <a:rPr lang="en-US" altLang="zh-CN" sz="1200">
                <a:solidFill>
                  <a:schemeClr val="bg1"/>
                </a:solidFill>
                <a:latin typeface="思源黑体 CN Regular" panose="020B0500000000000000" charset="-122"/>
                <a:ea typeface="思源黑体 CN Regular" panose="020B0500000000000000" charset="-122"/>
                <a:cs typeface="思源黑体 CN Bold" panose="020B0800000000000000" charset="-122"/>
              </a:rPr>
              <a:t>(</a:t>
            </a:r>
            <a:r>
              <a:rPr lang="zh-CN" altLang="zh-CN" sz="1200">
                <a:solidFill>
                  <a:srgbClr val="FF0000"/>
                </a:solidFill>
                <a:latin typeface="思源黑体 CN Regular" panose="020B0500000000000000" charset="-122"/>
                <a:ea typeface="思源黑体 CN Regular" panose="020B0500000000000000" charset="-122"/>
                <a:cs typeface="思源黑体 CN Bold" panose="020B0800000000000000" charset="-122"/>
              </a:rPr>
              <a:t>特价</a:t>
            </a:r>
            <a:r>
              <a:rPr lang="zh-CN" altLang="zh-CN" sz="1200">
                <a:solidFill>
                  <a:schemeClr val="bg1"/>
                </a:solidFill>
                <a:latin typeface="思源黑体 CN Regular" panose="020B0500000000000000" charset="-122"/>
                <a:ea typeface="思源黑体 CN Regular" panose="020B0500000000000000" charset="-122"/>
                <a:cs typeface="思源黑体 CN Bold" panose="020B0800000000000000" charset="-122"/>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descr="C:\Users\Administrator\Desktop\新建文件夹\8.jpg8">
            <a:extLst>
              <a:ext uri="{FF2B5EF4-FFF2-40B4-BE49-F238E27FC236}">
                <a16:creationId xmlns:a16="http://schemas.microsoft.com/office/drawing/2014/main" id="{E2647C02-E711-23B3-17D7-E507AD4C3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22" y="-1209"/>
            <a:ext cx="8774757" cy="685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5BB7BB3E-E755-59A9-6059-14C6EEE05B4F}"/>
              </a:ext>
            </a:extLst>
          </p:cNvPr>
          <p:cNvSpPr txBox="1"/>
          <p:nvPr/>
        </p:nvSpPr>
        <p:spPr>
          <a:xfrm>
            <a:off x="4343400" y="435801"/>
            <a:ext cx="6096000" cy="923330"/>
          </a:xfrm>
          <a:prstGeom prst="rect">
            <a:avLst/>
          </a:prstGeom>
          <a:noFill/>
        </p:spPr>
        <p:txBody>
          <a:bodyPr wrap="square">
            <a:spAutoFit/>
          </a:bodyPr>
          <a:lstStyle/>
          <a:p>
            <a:r>
              <a:rPr lang="en-US" altLang="zh-CN" dirty="0" err="1">
                <a:hlinkClick r:id="rId3"/>
              </a:rPr>
              <a:t>emoi</a:t>
            </a:r>
            <a:r>
              <a:rPr lang="zh-CN" altLang="en-US" dirty="0">
                <a:hlinkClick r:id="rId3"/>
              </a:rPr>
              <a:t>基本生活精油香薰机香薰灯家用卧室加湿器创意蓝牙音响小夜灯装饰品摆件生日礼物送女友 木纹版</a:t>
            </a:r>
            <a:r>
              <a:rPr lang="en-US" altLang="zh-CN" dirty="0">
                <a:hlinkClick r:id="rId3"/>
              </a:rPr>
              <a:t>【</a:t>
            </a:r>
            <a:r>
              <a:rPr lang="zh-CN" altLang="en-US" dirty="0">
                <a:hlinkClick r:id="rId3"/>
              </a:rPr>
              <a:t>图片 价格 品牌 报价</a:t>
            </a:r>
            <a:r>
              <a:rPr lang="en-US" altLang="zh-CN" dirty="0">
                <a:hlinkClick r:id="rId3"/>
              </a:rPr>
              <a:t>】-</a:t>
            </a:r>
            <a:r>
              <a:rPr lang="zh-CN" altLang="en-US" dirty="0">
                <a:hlinkClick r:id="rId3"/>
              </a:rPr>
              <a:t>京东 </a:t>
            </a:r>
            <a:r>
              <a:rPr lang="en-US" altLang="zh-CN" dirty="0">
                <a:hlinkClick r:id="rId3"/>
              </a:rPr>
              <a:t>(jd.com)</a:t>
            </a: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文本框 1"/>
          <p:cNvSpPr txBox="1"/>
          <p:nvPr/>
        </p:nvSpPr>
        <p:spPr>
          <a:xfrm>
            <a:off x="6927850" y="73343"/>
            <a:ext cx="4875213" cy="5928290"/>
          </a:xfrm>
          <a:prstGeom prst="rect">
            <a:avLst/>
          </a:prstGeom>
          <a:noFill/>
          <a:ln w="9525">
            <a:noFill/>
          </a:ln>
        </p:spPr>
        <p:txBody>
          <a:bodyPr wrap="square" anchor="t">
            <a:spAutoFit/>
          </a:bodyPr>
          <a:lstStyle/>
          <a:p>
            <a:pPr>
              <a:lnSpc>
                <a:spcPct val="150000"/>
              </a:lnSpc>
            </a:pPr>
            <a:r>
              <a:rPr lang="zh-CN" altLang="zh-CN" sz="1400" b="1" dirty="0">
                <a:solidFill>
                  <a:srgbClr val="40404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液体加热器（养生壶）SLC-YS8</a:t>
            </a:r>
          </a:p>
          <a:p>
            <a:pPr>
              <a:lnSpc>
                <a:spcPct val="150000"/>
              </a:lnSpc>
            </a:pPr>
            <a:r>
              <a:rPr lang="zh-CN" altLang="zh-CN" sz="100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建议零售价：</a:t>
            </a:r>
            <a:r>
              <a:rPr lang="en-US" altLang="zh-CN" sz="100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1288</a:t>
            </a:r>
            <a:r>
              <a:rPr lang="zh-CN" altLang="zh-CN" sz="100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元</a:t>
            </a:r>
            <a:endParaRPr lang="zh-CN" altLang="zh-CN" sz="1000" noProof="1">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a:p>
            <a:pPr>
              <a:lnSpc>
                <a:spcPct val="150000"/>
              </a:lnSpc>
            </a:pPr>
            <a:r>
              <a:rPr lang="zh-CN" altLang="en-US" sz="100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供货价：</a:t>
            </a:r>
            <a:r>
              <a:rPr lang="en-US" altLang="zh-CN" sz="100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235</a:t>
            </a:r>
            <a:r>
              <a:rPr lang="zh-CN" altLang="en-US" sz="100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元</a:t>
            </a:r>
          </a:p>
          <a:p>
            <a:pPr>
              <a:lnSpc>
                <a:spcPct val="150000"/>
              </a:lnSpc>
            </a:pPr>
            <a:r>
              <a:rPr lang="zh-CN" altLang="zh-CN" sz="1000" noProof="1">
                <a:solidFill>
                  <a:srgbClr val="404040"/>
                </a:solidFill>
                <a:latin typeface="微软雅黑" panose="020B0503020204020204" pitchFamily="34" charset="-122"/>
                <a:ea typeface="微软雅黑" panose="020B0503020204020204" pitchFamily="34" charset="-122"/>
                <a:cs typeface="+mn-cs"/>
                <a:sym typeface="Arial" panose="020B0604020202020204" pitchFamily="34" charset="0"/>
              </a:rPr>
              <a:t>京东链接：https://item.jd.com/10020656654396.html</a:t>
            </a:r>
          </a:p>
          <a:p>
            <a:pPr>
              <a:lnSpc>
                <a:spcPct val="150000"/>
              </a:lnSpc>
            </a:pPr>
            <a:r>
              <a:rPr lang="zh-CN" altLang="en-US" sz="1000" noProof="1">
                <a:latin typeface="微软雅黑" panose="020B0503020204020204" pitchFamily="34" charset="-122"/>
                <a:ea typeface="微软雅黑" panose="020B0503020204020204" pitchFamily="34" charset="-122"/>
                <a:cs typeface="+mn-cs"/>
              </a:rPr>
              <a:t>特点：</a:t>
            </a:r>
            <a:endParaRPr lang="zh-CN" altLang="en-US" sz="1000" noProof="1">
              <a:latin typeface="微软雅黑" panose="020B0503020204020204" pitchFamily="34" charset="-122"/>
              <a:ea typeface="微软雅黑" panose="020B0503020204020204" pitchFamily="34" charset="-122"/>
            </a:endParaRPr>
          </a:p>
          <a:p>
            <a:pPr>
              <a:lnSpc>
                <a:spcPct val="150000"/>
              </a:lnSpc>
            </a:pPr>
            <a:r>
              <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一体式方形底座设计，外形节约美观；</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r>
              <a:rPr lang="en-US" altLang="zh-CN"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1.5</a:t>
            </a:r>
            <a:r>
              <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L黄金容量，专属的生活品味；</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智能变频控温，时刻呵护您的生活；</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甄选高透高耐温差高硼硅玻璃制作壶身，防止温度骤变造成爆裂事故；</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外层包胶防烫和壶底钢材设计，防止误触壶体烫伤；</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弹盖式开盖设计，使用简单方便；</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精选常用九大功能：烧水、花茶、煮茶、药膳、煲汤、糖水、保温；</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1000" b="1" noProof="1">
                <a:latin typeface="微软雅黑" panose="020B0503020204020204" pitchFamily="34" charset="-122"/>
                <a:ea typeface="微软雅黑" panose="020B0503020204020204" pitchFamily="34" charset="-122"/>
                <a:cs typeface="+mn-cs"/>
                <a:sym typeface="+mn-ea"/>
              </a:rPr>
              <a:t>规格参数：</a:t>
            </a:r>
            <a:endParaRPr lang="zh-CN" altLang="en-US" sz="1000" b="1" noProof="1">
              <a:latin typeface="微软雅黑" panose="020B0503020204020204" pitchFamily="34" charset="-122"/>
              <a:ea typeface="微软雅黑" panose="020B0503020204020204" pitchFamily="34" charset="-122"/>
            </a:endParaRPr>
          </a:p>
          <a:p>
            <a:pPr marL="171450" fontAlgn="auto">
              <a:lnSpc>
                <a:spcPct val="150000"/>
              </a:lnSpc>
            </a:pP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电压：</a:t>
            </a:r>
            <a:r>
              <a:rPr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220V</a:t>
            </a:r>
            <a:r>
              <a:rPr 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         </a:t>
            </a: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产品功率：</a:t>
            </a:r>
            <a:r>
              <a:rPr lang="en-US" altLang="zh-CN"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800W</a:t>
            </a:r>
            <a:endParaRPr sz="1000" noProof="1">
              <a:solidFill>
                <a:schemeClr val="bg1">
                  <a:lumMod val="50000"/>
                </a:schemeClr>
              </a:solidFill>
              <a:latin typeface="微软雅黑" panose="020B0503020204020204" pitchFamily="34" charset="-122"/>
              <a:ea typeface="微软雅黑" panose="020B0503020204020204" pitchFamily="34" charset="-122"/>
              <a:sym typeface="+mn-ea"/>
            </a:endParaRPr>
          </a:p>
          <a:p>
            <a:pPr marL="171450" fontAlgn="auto">
              <a:lnSpc>
                <a:spcPct val="150000"/>
              </a:lnSpc>
            </a:pP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容量：</a:t>
            </a:r>
            <a:r>
              <a:rPr lang="en-US" altLang="zh-CN"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1.5L             </a:t>
            </a: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彩盒尺寸：</a:t>
            </a:r>
            <a:r>
              <a:rPr lang="en-US" altLang="zh-CN"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215</a:t>
            </a:r>
            <a:r>
              <a:rPr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a:t>
            </a:r>
            <a:r>
              <a:rPr 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205</a:t>
            </a:r>
            <a:r>
              <a:rPr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a:t>
            </a:r>
            <a:r>
              <a:rPr 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270mm</a:t>
            </a:r>
            <a:endParaRPr lang="en-US" sz="1000" noProof="1">
              <a:solidFill>
                <a:schemeClr val="bg1">
                  <a:lumMod val="50000"/>
                </a:schemeClr>
              </a:solidFill>
              <a:latin typeface="微软雅黑" panose="020B0503020204020204" pitchFamily="34" charset="-122"/>
              <a:ea typeface="微软雅黑" panose="020B0503020204020204" pitchFamily="34" charset="-122"/>
              <a:sym typeface="+mn-ea"/>
            </a:endParaRPr>
          </a:p>
          <a:p>
            <a:pPr marL="171450" fontAlgn="auto">
              <a:lnSpc>
                <a:spcPct val="150000"/>
              </a:lnSpc>
            </a:pP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净重：</a:t>
            </a:r>
            <a:r>
              <a:rPr lang="en-US" altLang="zh-CN"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1.15kg          </a:t>
            </a: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毛重：</a:t>
            </a:r>
            <a:r>
              <a:rPr lang="en-US" altLang="zh-CN"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1.45</a:t>
            </a:r>
            <a:r>
              <a:rPr lang="en-US" altLang="zh-CN" sz="1000" dirty="0">
                <a:solidFill>
                  <a:schemeClr val="bg1">
                    <a:lumMod val="50000"/>
                  </a:schemeClr>
                </a:solidFill>
                <a:latin typeface="微软雅黑" panose="020B0503020204020204" pitchFamily="34" charset="-122"/>
                <a:ea typeface="微软雅黑" panose="020B0503020204020204" pitchFamily="34" charset="-122"/>
                <a:sym typeface="+mn-ea"/>
              </a:rPr>
              <a:t>kg</a:t>
            </a: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a:t>
            </a:r>
            <a:r>
              <a:rPr lang="en-US" altLang="zh-CN"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大外箱：21.2kg</a:t>
            </a:r>
            <a:endParaRPr lang="en-US" altLang="zh-CN" sz="1000" noProof="1">
              <a:solidFill>
                <a:schemeClr val="bg1">
                  <a:lumMod val="50000"/>
                </a:schemeClr>
              </a:solidFill>
              <a:latin typeface="微软雅黑" panose="020B0503020204020204" pitchFamily="34" charset="-122"/>
              <a:ea typeface="微软雅黑" panose="020B0503020204020204" pitchFamily="34" charset="-122"/>
              <a:sym typeface="+mn-ea"/>
            </a:endParaRPr>
          </a:p>
          <a:p>
            <a:pPr marL="171450" fontAlgn="auto">
              <a:lnSpc>
                <a:spcPct val="150000"/>
              </a:lnSpc>
            </a:pP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材料：</a:t>
            </a:r>
            <a:r>
              <a:rPr lang="en-US" altLang="zh-CN"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PP                </a:t>
            </a:r>
            <a:r>
              <a:rPr lang="zh-CN" alt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产品配件：机身本体，电源底座，说明书，合格证包装尺寸：</a:t>
            </a:r>
            <a:endParaRPr lang="en-US" sz="1000" noProof="1">
              <a:solidFill>
                <a:schemeClr val="bg1">
                  <a:lumMod val="50000"/>
                </a:schemeClr>
              </a:solidFill>
              <a:latin typeface="微软雅黑" panose="020B0503020204020204" pitchFamily="34" charset="-122"/>
              <a:ea typeface="微软雅黑" panose="020B0503020204020204" pitchFamily="34" charset="-122"/>
              <a:sym typeface="+mn-ea"/>
            </a:endParaRPr>
          </a:p>
          <a:p>
            <a:pPr marL="171450" fontAlgn="auto">
              <a:lnSpc>
                <a:spcPct val="150000"/>
              </a:lnSpc>
            </a:pPr>
            <a:r>
              <a:rPr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 大外箱：6</a:t>
            </a:r>
            <a:r>
              <a:rPr 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65</a:t>
            </a:r>
            <a:r>
              <a:rPr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*465*</a:t>
            </a:r>
            <a:r>
              <a:rPr 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60</a:t>
            </a:r>
            <a:r>
              <a:rPr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0</a:t>
            </a:r>
            <a:r>
              <a:rPr lang="en-US"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mm</a:t>
            </a:r>
            <a:r>
              <a:rPr sz="1000" noProof="1">
                <a:solidFill>
                  <a:schemeClr val="bg1">
                    <a:lumMod val="50000"/>
                  </a:schemeClr>
                </a:solidFill>
                <a:latin typeface="微软雅黑" panose="020B0503020204020204" pitchFamily="34" charset="-122"/>
                <a:ea typeface="微软雅黑" panose="020B0503020204020204" pitchFamily="34" charset="-122"/>
                <a:cs typeface="+mn-cs"/>
                <a:sym typeface="+mn-ea"/>
              </a:rPr>
              <a:t>（12个）</a:t>
            </a:r>
            <a:endParaRPr lang="zh-CN" altLang="en-US" sz="1000" noProof="1">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pic>
        <p:nvPicPr>
          <p:cNvPr id="108548" name="图片 7"/>
          <p:cNvPicPr>
            <a:picLocks noChangeAspect="1"/>
          </p:cNvPicPr>
          <p:nvPr/>
        </p:nvPicPr>
        <p:blipFill>
          <a:blip r:embed="rId3"/>
          <a:stretch>
            <a:fillRect/>
          </a:stretch>
        </p:blipFill>
        <p:spPr>
          <a:xfrm>
            <a:off x="9745663" y="3646805"/>
            <a:ext cx="1185862" cy="1187450"/>
          </a:xfrm>
          <a:prstGeom prst="rect">
            <a:avLst/>
          </a:prstGeom>
          <a:noFill/>
          <a:ln w="9525">
            <a:noFill/>
          </a:ln>
        </p:spPr>
      </p:pic>
      <p:pic>
        <p:nvPicPr>
          <p:cNvPr id="108550" name="图片 1" descr="未标题-2"/>
          <p:cNvPicPr>
            <a:picLocks noChangeAspect="1"/>
          </p:cNvPicPr>
          <p:nvPr/>
        </p:nvPicPr>
        <p:blipFill>
          <a:blip r:embed="rId4"/>
          <a:stretch>
            <a:fillRect/>
          </a:stretch>
        </p:blipFill>
        <p:spPr>
          <a:xfrm>
            <a:off x="333375" y="233363"/>
            <a:ext cx="1865313" cy="771525"/>
          </a:xfrm>
          <a:prstGeom prst="rect">
            <a:avLst/>
          </a:prstGeom>
          <a:noFill/>
          <a:ln w="9525">
            <a:noFill/>
          </a:ln>
        </p:spPr>
      </p:pic>
      <p:pic>
        <p:nvPicPr>
          <p:cNvPr id="12" name="图片 11"/>
          <p:cNvPicPr>
            <a:picLocks noChangeAspect="1"/>
          </p:cNvPicPr>
          <p:nvPr/>
        </p:nvPicPr>
        <p:blipFill>
          <a:blip r:embed="rId5"/>
          <a:stretch>
            <a:fillRect/>
          </a:stretch>
        </p:blipFill>
        <p:spPr>
          <a:xfrm>
            <a:off x="15875" y="635"/>
            <a:ext cx="6768465" cy="6836410"/>
          </a:xfrm>
          <a:prstGeom prst="rect">
            <a:avLst/>
          </a:prstGeom>
        </p:spPr>
      </p:pic>
      <p:pic>
        <p:nvPicPr>
          <p:cNvPr id="2" name="图片 1"/>
          <p:cNvPicPr>
            <a:picLocks noChangeAspect="1"/>
          </p:cNvPicPr>
          <p:nvPr/>
        </p:nvPicPr>
        <p:blipFill>
          <a:blip r:embed="rId6"/>
          <a:stretch>
            <a:fillRect/>
          </a:stretch>
        </p:blipFill>
        <p:spPr>
          <a:xfrm>
            <a:off x="6927850" y="3946525"/>
            <a:ext cx="1230630" cy="612775"/>
          </a:xfrm>
          <a:prstGeom prst="rect">
            <a:avLst/>
          </a:prstGeom>
        </p:spPr>
      </p:pic>
      <p:pic>
        <p:nvPicPr>
          <p:cNvPr id="3" name="图片 2"/>
          <p:cNvPicPr>
            <a:picLocks noChangeAspect="1"/>
          </p:cNvPicPr>
          <p:nvPr/>
        </p:nvPicPr>
        <p:blipFill>
          <a:blip r:embed="rId7"/>
          <a:stretch>
            <a:fillRect/>
          </a:stretch>
        </p:blipFill>
        <p:spPr>
          <a:xfrm>
            <a:off x="8357235" y="3931285"/>
            <a:ext cx="1189355" cy="617855"/>
          </a:xfrm>
          <a:prstGeom prst="rect">
            <a:avLst/>
          </a:prstGeom>
        </p:spPr>
      </p:pic>
      <p:pic>
        <p:nvPicPr>
          <p:cNvPr id="4" name="图片 3"/>
          <p:cNvPicPr>
            <a:picLocks noChangeAspect="1"/>
          </p:cNvPicPr>
          <p:nvPr/>
        </p:nvPicPr>
        <p:blipFill>
          <a:blip r:embed="rId8"/>
          <a:stretch>
            <a:fillRect/>
          </a:stretch>
        </p:blipFill>
        <p:spPr>
          <a:xfrm>
            <a:off x="11237595" y="3646805"/>
            <a:ext cx="460375" cy="1199515"/>
          </a:xfrm>
          <a:prstGeom prst="rect">
            <a:avLst/>
          </a:prstGeom>
        </p:spPr>
      </p:pic>
      <p:pic>
        <p:nvPicPr>
          <p:cNvPr id="106499" name="图片 1" descr="未标题-2"/>
          <p:cNvPicPr>
            <a:picLocks noChangeAspect="1"/>
          </p:cNvPicPr>
          <p:nvPr/>
        </p:nvPicPr>
        <p:blipFill>
          <a:blip r:embed="rId4"/>
          <a:stretch>
            <a:fillRect/>
          </a:stretch>
        </p:blipFill>
        <p:spPr>
          <a:xfrm>
            <a:off x="333375" y="219075"/>
            <a:ext cx="1865313" cy="771525"/>
          </a:xfrm>
          <a:prstGeom prst="rect">
            <a:avLst/>
          </a:prstGeom>
          <a:noFill/>
          <a:ln w="9525">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advClick="0" advTm="0">
        <p:random/>
      </p:transition>
    </mc:Choice>
    <mc:Fallback xmlns="">
      <p:transition advClick="0"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r="1379"/>
          <a:stretch>
            <a:fillRect/>
          </a:stretch>
        </p:blipFill>
        <p:spPr>
          <a:xfrm>
            <a:off x="239349" y="194441"/>
            <a:ext cx="7700607" cy="6447281"/>
          </a:xfrm>
          <a:prstGeom prst="rect">
            <a:avLst/>
          </a:prstGeom>
        </p:spPr>
      </p:pic>
      <p:sp>
        <p:nvSpPr>
          <p:cNvPr id="10" name="TextBox 9"/>
          <p:cNvSpPr txBox="1"/>
          <p:nvPr/>
        </p:nvSpPr>
        <p:spPr>
          <a:xfrm>
            <a:off x="8016213" y="836712"/>
            <a:ext cx="3840427" cy="5277920"/>
          </a:xfrm>
          <a:prstGeom prst="rect">
            <a:avLst/>
          </a:prstGeom>
          <a:noFill/>
        </p:spPr>
        <p:txBody>
          <a:bodyPr wrap="square" rtlCol="0">
            <a:spAutoFit/>
          </a:bodyPr>
          <a:lstStyle/>
          <a:p>
            <a:pPr>
              <a:lnSpc>
                <a:spcPct val="120000"/>
              </a:lnSpc>
            </a:pPr>
            <a:r>
              <a:rPr lang="en-US" altLang="zh-CN" sz="1333" dirty="0">
                <a:latin typeface="微软雅黑" panose="020B0503020204020204" pitchFamily="34" charset="-122"/>
                <a:ea typeface="微软雅黑" panose="020B0503020204020204" pitchFamily="34" charset="-122"/>
                <a:sym typeface="微软雅黑" panose="020B0503020204020204" pitchFamily="34" charset="-122"/>
              </a:rPr>
              <a:t>49993-CN</a:t>
            </a:r>
            <a:endParaRPr lang="zh-CN" altLang="en-US" sz="1333" dirty="0">
              <a:latin typeface="微软雅黑" panose="020B0503020204020204" pitchFamily="34" charset="-122"/>
              <a:ea typeface="微软雅黑" panose="020B0503020204020204" pitchFamily="34" charset="-122"/>
              <a:sym typeface="黑体" panose="02010609060101010101" charset="-122"/>
            </a:endParaRPr>
          </a:p>
          <a:p>
            <a:pPr>
              <a:lnSpc>
                <a:spcPct val="120000"/>
              </a:lnSpc>
            </a:pPr>
            <a:r>
              <a:rPr lang="zh-CN" altLang="en-US" sz="1333" dirty="0">
                <a:latin typeface="微软雅黑" panose="020B0503020204020204" pitchFamily="34" charset="-122"/>
                <a:ea typeface="微软雅黑" panose="020B0503020204020204" pitchFamily="34" charset="-122"/>
                <a:sym typeface="黑体" panose="02010609060101010101" charset="-122"/>
              </a:rPr>
              <a:t>汉美驰 </a:t>
            </a:r>
            <a:r>
              <a:rPr lang="zh-CN" altLang="en-US" sz="1333" dirty="0">
                <a:latin typeface="微软雅黑" panose="020B0503020204020204" pitchFamily="34" charset="-122"/>
                <a:ea typeface="微软雅黑" panose="020B0503020204020204" pitchFamily="34" charset="-122"/>
                <a:sym typeface="微软雅黑" panose="020B0503020204020204" pitchFamily="34" charset="-122"/>
              </a:rPr>
              <a:t>单杯式咖啡机</a:t>
            </a:r>
            <a:endParaRPr lang="zh-CN" altLang="en-US" sz="1333" dirty="0">
              <a:latin typeface="微软雅黑" panose="020B0503020204020204" pitchFamily="34" charset="-122"/>
              <a:ea typeface="微软雅黑" panose="020B0503020204020204" pitchFamily="34" charset="-122"/>
            </a:endParaRPr>
          </a:p>
          <a:p>
            <a:pPr>
              <a:lnSpc>
                <a:spcPct val="120000"/>
              </a:lnSpc>
            </a:pPr>
            <a:endParaRPr lang="zh-CN" altLang="en-US" sz="1133" dirty="0">
              <a:latin typeface="微软雅黑" panose="020B0503020204020204" pitchFamily="34" charset="-122"/>
              <a:ea typeface="微软雅黑" panose="020B0503020204020204" pitchFamily="34" charset="-122"/>
            </a:endParaRPr>
          </a:p>
          <a:p>
            <a:pPr>
              <a:lnSpc>
                <a:spcPct val="120000"/>
              </a:lnSpc>
            </a:pPr>
            <a:r>
              <a:rPr lang="zh-CN" altLang="en-US" sz="1133" dirty="0">
                <a:latin typeface="微软雅黑" panose="020B0503020204020204" pitchFamily="34" charset="-122"/>
                <a:ea typeface="微软雅黑" panose="020B0503020204020204" pitchFamily="34" charset="-122"/>
              </a:rPr>
              <a:t>材质：</a:t>
            </a:r>
            <a:r>
              <a:rPr lang="zh-CN" altLang="en-US" sz="1133" dirty="0">
                <a:latin typeface="微软雅黑" panose="020B0503020204020204" pitchFamily="34" charset="-122"/>
                <a:ea typeface="微软雅黑" panose="020B0503020204020204" pitchFamily="34" charset="-122"/>
                <a:sym typeface="微软雅黑" panose="020B0503020204020204" pitchFamily="34" charset="-122"/>
              </a:rPr>
              <a:t>不锈钢</a:t>
            </a:r>
            <a:r>
              <a:rPr lang="en-US" altLang="zh-CN" sz="1133"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33"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食品级塑料</a:t>
            </a:r>
            <a:endParaRPr lang="zh-CN" altLang="en-US" sz="1133" dirty="0">
              <a:latin typeface="微软雅黑" panose="020B0503020204020204" pitchFamily="34" charset="-122"/>
              <a:ea typeface="微软雅黑" panose="020B0503020204020204" pitchFamily="34" charset="-122"/>
            </a:endParaRPr>
          </a:p>
          <a:p>
            <a:pPr>
              <a:lnSpc>
                <a:spcPct val="120000"/>
              </a:lnSpc>
            </a:pPr>
            <a:r>
              <a:rPr lang="zh-CN" altLang="en-US" sz="1133" dirty="0">
                <a:latin typeface="微软雅黑" panose="020B0503020204020204" pitchFamily="34" charset="-122"/>
                <a:ea typeface="微软雅黑" panose="020B0503020204020204" pitchFamily="34" charset="-122"/>
              </a:rPr>
              <a:t>净重：</a:t>
            </a:r>
            <a:r>
              <a:rPr lang="en-US" altLang="zh-CN" sz="1133" dirty="0">
                <a:latin typeface="微软雅黑" panose="020B0503020204020204" pitchFamily="34" charset="-122"/>
                <a:ea typeface="微软雅黑" panose="020B0503020204020204" pitchFamily="34" charset="-122"/>
              </a:rPr>
              <a:t>1.36kg</a:t>
            </a:r>
          </a:p>
          <a:p>
            <a:pPr>
              <a:lnSpc>
                <a:spcPct val="120000"/>
              </a:lnSpc>
            </a:pPr>
            <a:r>
              <a:rPr lang="zh-CN" altLang="en-US" sz="1133" dirty="0">
                <a:latin typeface="微软雅黑" panose="020B0503020204020204" pitchFamily="34" charset="-122"/>
                <a:ea typeface="微软雅黑" panose="020B0503020204020204" pitchFamily="34" charset="-122"/>
              </a:rPr>
              <a:t>容量</a:t>
            </a:r>
            <a:r>
              <a:rPr lang="en-US" altLang="zh-CN" sz="1133" dirty="0">
                <a:latin typeface="微软雅黑" panose="020B0503020204020204" pitchFamily="34" charset="-122"/>
                <a:ea typeface="微软雅黑" panose="020B0503020204020204" pitchFamily="34" charset="-122"/>
              </a:rPr>
              <a:t>:</a:t>
            </a:r>
            <a:r>
              <a:rPr lang="zh-CN" altLang="en-US" sz="1133" dirty="0">
                <a:latin typeface="微软雅黑" panose="020B0503020204020204" pitchFamily="34" charset="-122"/>
                <a:ea typeface="微软雅黑" panose="020B0503020204020204" pitchFamily="34" charset="-122"/>
              </a:rPr>
              <a:t> </a:t>
            </a:r>
            <a:r>
              <a:rPr lang="en-US" altLang="zh-CN" sz="1133" dirty="0">
                <a:latin typeface="微软雅黑" panose="020B0503020204020204" pitchFamily="34" charset="-122"/>
                <a:ea typeface="微软雅黑" panose="020B0503020204020204" pitchFamily="34" charset="-122"/>
              </a:rPr>
              <a:t>0.4L</a:t>
            </a:r>
          </a:p>
          <a:p>
            <a:pPr>
              <a:lnSpc>
                <a:spcPct val="120000"/>
              </a:lnSpc>
            </a:pPr>
            <a:r>
              <a:rPr lang="zh-CN" altLang="en-US" sz="1133" dirty="0">
                <a:latin typeface="微软雅黑" panose="020B0503020204020204" pitchFamily="34" charset="-122"/>
                <a:ea typeface="微软雅黑" panose="020B0503020204020204" pitchFamily="34" charset="-122"/>
              </a:rPr>
              <a:t>功率：</a:t>
            </a:r>
            <a:r>
              <a:rPr lang="en-US" altLang="zh-CN" sz="1133" dirty="0">
                <a:latin typeface="微软雅黑" panose="020B0503020204020204" pitchFamily="34" charset="-122"/>
                <a:ea typeface="微软雅黑" panose="020B0503020204020204" pitchFamily="34" charset="-122"/>
              </a:rPr>
              <a:t>600-700W</a:t>
            </a:r>
            <a:endParaRPr lang="zh-CN" altLang="en-US" sz="1133" dirty="0">
              <a:latin typeface="微软雅黑" panose="020B0503020204020204" pitchFamily="34" charset="-122"/>
              <a:ea typeface="微软雅黑" panose="020B0503020204020204" pitchFamily="34" charset="-122"/>
            </a:endParaRPr>
          </a:p>
          <a:p>
            <a:pPr>
              <a:lnSpc>
                <a:spcPct val="120000"/>
              </a:lnSpc>
            </a:pPr>
            <a:r>
              <a:rPr lang="zh-CN" altLang="en-US" sz="1133" dirty="0">
                <a:latin typeface="微软雅黑" panose="020B0503020204020204" pitchFamily="34" charset="-122"/>
                <a:ea typeface="微软雅黑" panose="020B0503020204020204" pitchFamily="34" charset="-122"/>
              </a:rPr>
              <a:t>产品尺寸：</a:t>
            </a:r>
            <a:r>
              <a:rPr lang="en-US" altLang="zh-CN" sz="1133" dirty="0">
                <a:latin typeface="微软雅黑" panose="020B0503020204020204" pitchFamily="34" charset="-122"/>
                <a:ea typeface="微软雅黑" panose="020B0503020204020204" pitchFamily="34" charset="-122"/>
              </a:rPr>
              <a:t>204.5×183.8×320mm</a:t>
            </a:r>
            <a:endParaRPr lang="zh-CN" altLang="en-US" sz="1133" dirty="0">
              <a:latin typeface="微软雅黑" panose="020B0503020204020204" pitchFamily="34" charset="-122"/>
              <a:ea typeface="微软雅黑" panose="020B0503020204020204" pitchFamily="34" charset="-122"/>
            </a:endParaRPr>
          </a:p>
          <a:p>
            <a:pPr>
              <a:lnSpc>
                <a:spcPct val="120000"/>
              </a:lnSpc>
            </a:pPr>
            <a:endParaRPr lang="zh-CN" altLang="en-US" sz="1133" dirty="0">
              <a:latin typeface="微软雅黑" panose="020B0503020204020204" pitchFamily="34" charset="-122"/>
              <a:ea typeface="微软雅黑" panose="020B0503020204020204" pitchFamily="34" charset="-122"/>
            </a:endParaRPr>
          </a:p>
          <a:p>
            <a:pPr>
              <a:lnSpc>
                <a:spcPct val="150000"/>
              </a:lnSpc>
            </a:pPr>
            <a:r>
              <a:rPr lang="en-US" altLang="zh-CN" sz="1133" dirty="0">
                <a:latin typeface="微软雅黑" panose="020B0503020204020204" pitchFamily="34" charset="-122"/>
                <a:ea typeface="微软雅黑" panose="020B0503020204020204" pitchFamily="34" charset="-122"/>
              </a:rPr>
              <a:t>1. </a:t>
            </a:r>
            <a:r>
              <a:rPr lang="zh-CN" altLang="en-US" sz="1133" dirty="0">
                <a:latin typeface="微软雅黑" panose="020B0503020204020204" pitchFamily="34" charset="-122"/>
                <a:ea typeface="微软雅黑" panose="020B0503020204020204" pitchFamily="34" charset="-122"/>
              </a:rPr>
              <a:t> 不锈钢面板，外观精美时尚</a:t>
            </a:r>
          </a:p>
          <a:p>
            <a:pPr>
              <a:lnSpc>
                <a:spcPct val="150000"/>
              </a:lnSpc>
            </a:pPr>
            <a:r>
              <a:rPr lang="en-US" altLang="zh-CN" sz="1133" dirty="0">
                <a:latin typeface="微软雅黑" panose="020B0503020204020204" pitchFamily="34" charset="-122"/>
                <a:ea typeface="微软雅黑" panose="020B0503020204020204" pitchFamily="34" charset="-122"/>
              </a:rPr>
              <a:t>2.</a:t>
            </a:r>
            <a:r>
              <a:rPr lang="zh-CN" altLang="en-US" sz="1133" dirty="0">
                <a:latin typeface="微软雅黑" panose="020B0503020204020204" pitchFamily="34" charset="-122"/>
                <a:ea typeface="微软雅黑" panose="020B0503020204020204" pitchFamily="34" charset="-122"/>
              </a:rPr>
              <a:t>  快速冲泡，</a:t>
            </a:r>
            <a:r>
              <a:rPr lang="en-US" altLang="zh-CN" sz="1133" dirty="0">
                <a:latin typeface="微软雅黑" panose="020B0503020204020204" pitchFamily="34" charset="-122"/>
                <a:ea typeface="微软雅黑" panose="020B0503020204020204" pitchFamily="34" charset="-122"/>
              </a:rPr>
              <a:t>90</a:t>
            </a:r>
            <a:r>
              <a:rPr lang="zh-CN" altLang="en-US" sz="1133" dirty="0">
                <a:latin typeface="微软雅黑" panose="020B0503020204020204" pitchFamily="34" charset="-122"/>
                <a:ea typeface="微软雅黑" panose="020B0503020204020204" pitchFamily="34" charset="-122"/>
              </a:rPr>
              <a:t>秒即享香醇咖啡</a:t>
            </a:r>
          </a:p>
          <a:p>
            <a:pPr>
              <a:lnSpc>
                <a:spcPct val="150000"/>
              </a:lnSpc>
            </a:pPr>
            <a:r>
              <a:rPr lang="en-US" altLang="zh-CN" sz="1133" dirty="0">
                <a:latin typeface="微软雅黑" panose="020B0503020204020204" pitchFamily="34" charset="-122"/>
                <a:ea typeface="微软雅黑" panose="020B0503020204020204" pitchFamily="34" charset="-122"/>
              </a:rPr>
              <a:t>3. </a:t>
            </a:r>
            <a:r>
              <a:rPr lang="zh-CN" altLang="en-US" sz="1133" dirty="0">
                <a:latin typeface="微软雅黑" panose="020B0503020204020204" pitchFamily="34" charset="-122"/>
                <a:ea typeface="微软雅黑" panose="020B0503020204020204" pitchFamily="34" charset="-122"/>
              </a:rPr>
              <a:t> 操作简单，三步搞定</a:t>
            </a:r>
          </a:p>
          <a:p>
            <a:pPr>
              <a:lnSpc>
                <a:spcPct val="150000"/>
              </a:lnSpc>
            </a:pPr>
            <a:r>
              <a:rPr lang="en-US" altLang="zh-CN" sz="1133" dirty="0">
                <a:latin typeface="微软雅黑" panose="020B0503020204020204" pitchFamily="34" charset="-122"/>
                <a:ea typeface="微软雅黑" panose="020B0503020204020204" pitchFamily="34" charset="-122"/>
              </a:rPr>
              <a:t>4. </a:t>
            </a:r>
            <a:r>
              <a:rPr lang="zh-CN" altLang="en-US" sz="1133" dirty="0">
                <a:latin typeface="微软雅黑" panose="020B0503020204020204" pitchFamily="34" charset="-122"/>
                <a:ea typeface="微软雅黑" panose="020B0503020204020204" pitchFamily="34" charset="-122"/>
              </a:rPr>
              <a:t> 永久金属滤网，无需滤纸</a:t>
            </a:r>
          </a:p>
          <a:p>
            <a:pPr>
              <a:lnSpc>
                <a:spcPct val="150000"/>
              </a:lnSpc>
            </a:pPr>
            <a:r>
              <a:rPr lang="en-US" altLang="zh-CN" sz="1133" dirty="0">
                <a:latin typeface="微软雅黑" panose="020B0503020204020204" pitchFamily="34" charset="-122"/>
                <a:ea typeface="微软雅黑" panose="020B0503020204020204" pitchFamily="34" charset="-122"/>
              </a:rPr>
              <a:t>5. </a:t>
            </a:r>
            <a:r>
              <a:rPr lang="zh-CN" altLang="en-US" sz="1133" dirty="0">
                <a:latin typeface="微软雅黑" panose="020B0503020204020204" pitchFamily="34" charset="-122"/>
                <a:ea typeface="微软雅黑" panose="020B0503020204020204" pitchFamily="34" charset="-122"/>
              </a:rPr>
              <a:t> 两档可调高度杯架，适合冲泡马克杯或旅行杯</a:t>
            </a:r>
          </a:p>
          <a:p>
            <a:pPr>
              <a:lnSpc>
                <a:spcPct val="150000"/>
              </a:lnSpc>
            </a:pPr>
            <a:r>
              <a:rPr lang="en-US" altLang="zh-CN" sz="1133" dirty="0">
                <a:latin typeface="微软雅黑" panose="020B0503020204020204" pitchFamily="34" charset="-122"/>
                <a:ea typeface="微软雅黑" panose="020B0503020204020204" pitchFamily="34" charset="-122"/>
              </a:rPr>
              <a:t>6. </a:t>
            </a:r>
            <a:r>
              <a:rPr lang="zh-CN" altLang="en-US" sz="1133" dirty="0">
                <a:latin typeface="微软雅黑" panose="020B0503020204020204" pitchFamily="34" charset="-122"/>
                <a:ea typeface="微软雅黑" panose="020B0503020204020204" pitchFamily="34" charset="-122"/>
              </a:rPr>
              <a:t> 可冲泡咖啡或各式茶叶</a:t>
            </a:r>
          </a:p>
          <a:p>
            <a:pPr>
              <a:lnSpc>
                <a:spcPct val="120000"/>
              </a:lnSpc>
            </a:pPr>
            <a:endParaRPr lang="zh-CN" altLang="en-US" sz="1133" dirty="0">
              <a:solidFill>
                <a:srgbClr val="FF0000"/>
              </a:solidFill>
              <a:latin typeface="微软雅黑" panose="020B0503020204020204" pitchFamily="34" charset="-122"/>
              <a:ea typeface="微软雅黑" panose="020B0503020204020204" pitchFamily="34" charset="-122"/>
            </a:endParaRPr>
          </a:p>
          <a:p>
            <a:pPr>
              <a:lnSpc>
                <a:spcPct val="120000"/>
              </a:lnSpc>
            </a:pPr>
            <a:r>
              <a:rPr lang="zh-CN" altLang="en-US" sz="1133" dirty="0">
                <a:solidFill>
                  <a:srgbClr val="FF0000"/>
                </a:solidFill>
                <a:latin typeface="微软雅黑" panose="020B0503020204020204" pitchFamily="34" charset="-122"/>
                <a:ea typeface="微软雅黑" panose="020B0503020204020204" pitchFamily="34" charset="-122"/>
              </a:rPr>
              <a:t>推荐理由：外观精美有特点，提升品味</a:t>
            </a:r>
            <a:endParaRPr lang="zh-CN" altLang="en-US" sz="1133"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endParaRPr lang="zh-CN" altLang="en-US" sz="1133"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endParaRPr lang="zh-CN" altLang="en-US" sz="1133"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20000"/>
              </a:lnSpc>
            </a:pPr>
            <a:r>
              <a:rPr lang="zh-CN" altLang="en-US" sz="1133" dirty="0">
                <a:latin typeface="微软雅黑" panose="020B0503020204020204" pitchFamily="34" charset="-122"/>
                <a:ea typeface="微软雅黑" panose="020B0503020204020204" pitchFamily="34" charset="-122"/>
              </a:rPr>
              <a:t>市场零售价：</a:t>
            </a:r>
            <a:r>
              <a:rPr lang="en-US" altLang="zh-CN" sz="1133" dirty="0">
                <a:latin typeface="微软雅黑" panose="020B0503020204020204" pitchFamily="34" charset="-122"/>
                <a:ea typeface="微软雅黑" panose="020B0503020204020204" pitchFamily="34" charset="-122"/>
              </a:rPr>
              <a:t>299</a:t>
            </a:r>
            <a:endParaRPr lang="zh-CN" altLang="en-US" sz="1133" dirty="0">
              <a:latin typeface="微软雅黑" panose="020B0503020204020204" pitchFamily="34" charset="-122"/>
              <a:ea typeface="微软雅黑" panose="020B0503020204020204" pitchFamily="34" charset="-122"/>
            </a:endParaRPr>
          </a:p>
          <a:p>
            <a:pPr>
              <a:lnSpc>
                <a:spcPct val="120000"/>
              </a:lnSpc>
            </a:pPr>
            <a:r>
              <a:rPr lang="zh-CN" altLang="en-US" sz="1133" dirty="0">
                <a:latin typeface="微软雅黑" panose="020B0503020204020204" pitchFamily="34" charset="-122"/>
                <a:ea typeface="微软雅黑" panose="020B0503020204020204" pitchFamily="34" charset="-122"/>
              </a:rPr>
              <a:t>供货价：</a:t>
            </a:r>
            <a:r>
              <a:rPr lang="en-US" altLang="zh-CN" sz="1133" dirty="0">
                <a:latin typeface="微软雅黑" panose="020B0503020204020204" pitchFamily="34" charset="-122"/>
                <a:ea typeface="微软雅黑" panose="020B0503020204020204" pitchFamily="34" charset="-122"/>
              </a:rPr>
              <a:t>245</a:t>
            </a:r>
            <a:endParaRPr lang="zh-CN" altLang="en-US" sz="1133" dirty="0">
              <a:latin typeface="微软雅黑" panose="020B0503020204020204" pitchFamily="34" charset="-122"/>
              <a:ea typeface="微软雅黑" panose="020B0503020204020204" pitchFamily="34" charset="-122"/>
            </a:endParaRPr>
          </a:p>
          <a:p>
            <a:pPr lvl="0">
              <a:lnSpc>
                <a:spcPct val="120000"/>
              </a:lnSpc>
            </a:pPr>
            <a:r>
              <a:rPr lang="zh-CN" altLang="en-US" sz="1133" dirty="0">
                <a:latin typeface="微软雅黑" panose="020B0503020204020204" pitchFamily="34" charset="-122"/>
                <a:ea typeface="微软雅黑" panose="020B0503020204020204" pitchFamily="34" charset="-122"/>
              </a:rPr>
              <a:t>京东链接：</a:t>
            </a:r>
            <a:endParaRPr lang="en-US" altLang="zh-CN" sz="1133" dirty="0">
              <a:latin typeface="微软雅黑" panose="020B0503020204020204" pitchFamily="34" charset="-122"/>
              <a:ea typeface="微软雅黑" panose="020B0503020204020204" pitchFamily="34" charset="-122"/>
            </a:endParaRPr>
          </a:p>
          <a:p>
            <a:pPr lvl="0">
              <a:lnSpc>
                <a:spcPct val="120000"/>
              </a:lnSpc>
            </a:pPr>
            <a:r>
              <a:rPr lang="en-US" altLang="zh-CN" sz="1133" dirty="0">
                <a:latin typeface="微软雅黑" panose="020B0503020204020204" pitchFamily="34" charset="-122"/>
                <a:ea typeface="微软雅黑" panose="020B0503020204020204" pitchFamily="34" charset="-122"/>
                <a:sym typeface="Calibri" panose="020F0502020204030204"/>
              </a:rPr>
              <a:t>https://item.jd.com/10023665116204.html</a:t>
            </a:r>
            <a:endParaRPr lang="zh-CN" altLang="en-US" sz="1133" dirty="0"/>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416" y="295323"/>
            <a:ext cx="2048272" cy="414532"/>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397"/>
</p:tagLst>
</file>

<file path=ppt/tags/tag10.xml><?xml version="1.0" encoding="utf-8"?>
<p:tagLst xmlns:a="http://schemas.openxmlformats.org/drawingml/2006/main" xmlns:r="http://schemas.openxmlformats.org/officeDocument/2006/relationships" xmlns:p="http://schemas.openxmlformats.org/presentationml/2006/main">
  <p:tag name="KSO_WM_FULL_TEXT_BEAUTIFY_COPY_ID" val="28"/>
</p:tagLst>
</file>

<file path=ppt/tags/tag11.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2.xml><?xml version="1.0" encoding="utf-8"?>
<p:tagLst xmlns:a="http://schemas.openxmlformats.org/drawingml/2006/main" xmlns:r="http://schemas.openxmlformats.org/officeDocument/2006/relationships" xmlns:p="http://schemas.openxmlformats.org/presentationml/2006/main">
  <p:tag name="KSO_WM_FULL_TEXT_BEAUTIFY_COPY_ID" val="28"/>
</p:tagLst>
</file>

<file path=ppt/tags/tag3.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ags/tag4.xml><?xml version="1.0" encoding="utf-8"?>
<p:tagLst xmlns:a="http://schemas.openxmlformats.org/drawingml/2006/main" xmlns:r="http://schemas.openxmlformats.org/officeDocument/2006/relationships" xmlns:p="http://schemas.openxmlformats.org/presentationml/2006/main">
  <p:tag name="KSO_WM_FULL_TEXT_BEAUTIFY_COPY_ID" val="6"/>
</p:tagLst>
</file>

<file path=ppt/tags/tag5.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ags/tag6.xml><?xml version="1.0" encoding="utf-8"?>
<p:tagLst xmlns:a="http://schemas.openxmlformats.org/drawingml/2006/main" xmlns:r="http://schemas.openxmlformats.org/officeDocument/2006/relationships" xmlns:p="http://schemas.openxmlformats.org/presentationml/2006/main">
  <p:tag name="KSO_WM_FULL_TEXT_BEAUTIFY_COPY_ID" val="28"/>
</p:tagLst>
</file>

<file path=ppt/tags/tag7.xml><?xml version="1.0" encoding="utf-8"?>
<p:tagLst xmlns:a="http://schemas.openxmlformats.org/drawingml/2006/main" xmlns:r="http://schemas.openxmlformats.org/officeDocument/2006/relationships" xmlns:p="http://schemas.openxmlformats.org/presentationml/2006/main">
  <p:tag name="KSO_WM_FULL_TEXT_BEAUTIFY_COPY_ID" val="22"/>
</p:tagLst>
</file>

<file path=ppt/tags/tag8.xml><?xml version="1.0" encoding="utf-8"?>
<p:tagLst xmlns:a="http://schemas.openxmlformats.org/drawingml/2006/main" xmlns:r="http://schemas.openxmlformats.org/officeDocument/2006/relationships" xmlns:p="http://schemas.openxmlformats.org/presentationml/2006/main">
  <p:tag name="KSO_WM_FULL_TEXT_BEAUTIFY_COPY_ID" val="6"/>
</p:tagLst>
</file>

<file path=ppt/tags/tag9.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1761</Words>
  <Application>Microsoft Office PowerPoint</Application>
  <PresentationFormat>宽屏</PresentationFormat>
  <Paragraphs>279</Paragraphs>
  <Slides>16</Slides>
  <Notes>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16</vt:i4>
      </vt:variant>
    </vt:vector>
  </HeadingPairs>
  <TitlesOfParts>
    <vt:vector size="33" baseType="lpstr">
      <vt:lpstr>等线</vt:lpstr>
      <vt:lpstr>等线 Light</vt:lpstr>
      <vt:lpstr>方正大标宋_GBK</vt:lpstr>
      <vt:lpstr>仿宋</vt:lpstr>
      <vt:lpstr>汉仪全唐诗简</vt:lpstr>
      <vt:lpstr>汉仪中等线简</vt:lpstr>
      <vt:lpstr>黑体</vt:lpstr>
      <vt:lpstr>思源黑体 CN Bold</vt:lpstr>
      <vt:lpstr>思源黑体 CN Heavy</vt:lpstr>
      <vt:lpstr>思源黑体 CN Light</vt:lpstr>
      <vt:lpstr>思源黑体 CN Regular</vt:lpstr>
      <vt:lpstr>微软雅黑</vt:lpstr>
      <vt:lpstr>Arial</vt:lpstr>
      <vt:lpstr>Arial Bold Italic</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 yifeng</dc:creator>
  <cp:lastModifiedBy>wang yifeng</cp:lastModifiedBy>
  <cp:revision>19</cp:revision>
  <dcterms:created xsi:type="dcterms:W3CDTF">2022-10-09T09:54:48Z</dcterms:created>
  <dcterms:modified xsi:type="dcterms:W3CDTF">2022-10-10T01:25:29Z</dcterms:modified>
</cp:coreProperties>
</file>